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4" r:id="rId1"/>
  </p:sldMasterIdLst>
  <p:notesMasterIdLst>
    <p:notesMasterId r:id="rId34"/>
  </p:notesMasterIdLst>
  <p:sldIdLst>
    <p:sldId id="256" r:id="rId2"/>
    <p:sldId id="333" r:id="rId3"/>
    <p:sldId id="257" r:id="rId4"/>
    <p:sldId id="313" r:id="rId5"/>
    <p:sldId id="296" r:id="rId6"/>
    <p:sldId id="314" r:id="rId7"/>
    <p:sldId id="315" r:id="rId8"/>
    <p:sldId id="317" r:id="rId9"/>
    <p:sldId id="318" r:id="rId10"/>
    <p:sldId id="332" r:id="rId11"/>
    <p:sldId id="320" r:id="rId12"/>
    <p:sldId id="271" r:id="rId13"/>
    <p:sldId id="322" r:id="rId14"/>
    <p:sldId id="341" r:id="rId15"/>
    <p:sldId id="298" r:id="rId16"/>
    <p:sldId id="297" r:id="rId17"/>
    <p:sldId id="299" r:id="rId18"/>
    <p:sldId id="338" r:id="rId19"/>
    <p:sldId id="334" r:id="rId20"/>
    <p:sldId id="329" r:id="rId21"/>
    <p:sldId id="336" r:id="rId22"/>
    <p:sldId id="339" r:id="rId23"/>
    <p:sldId id="330" r:id="rId24"/>
    <p:sldId id="340" r:id="rId25"/>
    <p:sldId id="309" r:id="rId26"/>
    <p:sldId id="276" r:id="rId27"/>
    <p:sldId id="323" r:id="rId28"/>
    <p:sldId id="324" r:id="rId29"/>
    <p:sldId id="325" r:id="rId30"/>
    <p:sldId id="326" r:id="rId31"/>
    <p:sldId id="327" r:id="rId32"/>
    <p:sldId id="328" r:id="rId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1FE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0"/>
    <p:restoredTop sz="95501" autoAdjust="0"/>
  </p:normalViewPr>
  <p:slideViewPr>
    <p:cSldViewPr>
      <p:cViewPr varScale="1">
        <p:scale>
          <a:sx n="103" d="100"/>
          <a:sy n="103" d="100"/>
        </p:scale>
        <p:origin x="-1848"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5" Type="http://schemas.openxmlformats.org/officeDocument/2006/relationships/image" Target="../media/image39.wmf"/><Relationship Id="rId4"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36415D-21D7-422F-951D-23CB7C5DB3D4}" type="datetimeFigureOut">
              <a:rPr lang="zh-CN" altLang="en-US" smtClean="0"/>
              <a:pPr/>
              <a:t>2015-4-24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67CAED-4F6D-48EB-ADCE-01B942D6FF3C}" type="slidenum">
              <a:rPr lang="zh-CN" altLang="en-US" smtClean="0"/>
              <a:pPr/>
              <a:t>‹#›</a:t>
            </a:fld>
            <a:endParaRPr lang="zh-CN" altLang="en-US"/>
          </a:p>
        </p:txBody>
      </p:sp>
    </p:spTree>
    <p:extLst>
      <p:ext uri="{BB962C8B-B14F-4D97-AF65-F5344CB8AC3E}">
        <p14:creationId xmlns:p14="http://schemas.microsoft.com/office/powerpoint/2010/main" xmlns="" val="271226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F67CAED-4F6D-48EB-ADCE-01B942D6FF3C}" type="slidenum">
              <a:rPr lang="zh-CN" altLang="en-US" smtClean="0"/>
              <a:pPr/>
              <a:t>3</a:t>
            </a:fld>
            <a:endParaRPr lang="zh-CN" altLang="en-US"/>
          </a:p>
        </p:txBody>
      </p:sp>
    </p:spTree>
    <p:extLst>
      <p:ext uri="{BB962C8B-B14F-4D97-AF65-F5344CB8AC3E}">
        <p14:creationId xmlns:p14="http://schemas.microsoft.com/office/powerpoint/2010/main" xmlns="" val="4252626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F67CAED-4F6D-48EB-ADCE-01B942D6FF3C}" type="slidenum">
              <a:rPr lang="zh-CN" altLang="en-US" smtClean="0"/>
              <a:pPr/>
              <a:t>20</a:t>
            </a:fld>
            <a:endParaRPr lang="zh-CN" altLang="en-US"/>
          </a:p>
        </p:txBody>
      </p:sp>
    </p:spTree>
    <p:extLst>
      <p:ext uri="{BB962C8B-B14F-4D97-AF65-F5344CB8AC3E}">
        <p14:creationId xmlns:p14="http://schemas.microsoft.com/office/powerpoint/2010/main" xmlns="" val="611402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67CAED-4F6D-48EB-ADCE-01B942D6FF3C}" type="slidenum">
              <a:rPr lang="zh-CN" altLang="en-US" smtClean="0"/>
              <a:pPr/>
              <a:t>24</a:t>
            </a:fld>
            <a:endParaRPr lang="zh-CN" altLang="en-US"/>
          </a:p>
        </p:txBody>
      </p:sp>
    </p:spTree>
    <p:extLst>
      <p:ext uri="{BB962C8B-B14F-4D97-AF65-F5344CB8AC3E}">
        <p14:creationId xmlns:p14="http://schemas.microsoft.com/office/powerpoint/2010/main" xmlns="" val="3027936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F67CAED-4F6D-48EB-ADCE-01B942D6FF3C}" type="slidenum">
              <a:rPr lang="zh-CN" altLang="en-US" smtClean="0"/>
              <a:pPr/>
              <a:t>25</a:t>
            </a:fld>
            <a:endParaRPr lang="zh-CN" altLang="en-US"/>
          </a:p>
        </p:txBody>
      </p:sp>
    </p:spTree>
    <p:extLst>
      <p:ext uri="{BB962C8B-B14F-4D97-AF65-F5344CB8AC3E}">
        <p14:creationId xmlns:p14="http://schemas.microsoft.com/office/powerpoint/2010/main" xmlns="" val="3525547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F67CAED-4F6D-48EB-ADCE-01B942D6FF3C}" type="slidenum">
              <a:rPr lang="zh-CN" altLang="en-US" smtClean="0"/>
              <a:pPr/>
              <a:t>26</a:t>
            </a:fld>
            <a:endParaRPr lang="zh-CN" altLang="en-US"/>
          </a:p>
        </p:txBody>
      </p:sp>
    </p:spTree>
    <p:extLst>
      <p:ext uri="{BB962C8B-B14F-4D97-AF65-F5344CB8AC3E}">
        <p14:creationId xmlns:p14="http://schemas.microsoft.com/office/powerpoint/2010/main" xmlns="" val="1011759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We need</a:t>
            </a:r>
            <a:r>
              <a:rPr lang="en-US" altLang="zh-CN" baseline="0" dirty="0" smtClean="0"/>
              <a:t> a solenoid magnet that have full 2pi coverage on phi angle, large theta angle range, and wide momentum acceptance with 2% resolution. It is also very important to have small fringe field at the front end where the polarized targets can function normally. </a:t>
            </a:r>
          </a:p>
          <a:p>
            <a:endParaRPr lang="en-US" altLang="zh-CN" baseline="0" dirty="0" smtClean="0"/>
          </a:p>
          <a:p>
            <a:r>
              <a:rPr lang="en-US" altLang="zh-CN" dirty="0" smtClean="0"/>
              <a:t>The CLEO-II</a:t>
            </a:r>
            <a:r>
              <a:rPr lang="en-US" altLang="zh-CN" baseline="0" dirty="0" smtClean="0"/>
              <a:t> magnet basically meets our requirements. It was built by Cornel Unit in 1989 and can provide uniform central field up to 1.5T, and its inner radius is 2.9 meter and the coil length is 3.5m. </a:t>
            </a:r>
          </a:p>
          <a:p>
            <a:endParaRPr lang="en-US" altLang="zh-CN" baseline="0" dirty="0" smtClean="0"/>
          </a:p>
          <a:p>
            <a:r>
              <a:rPr lang="en-US" altLang="zh-CN" baseline="0" dirty="0" smtClean="0"/>
              <a:t>It operated until 2008 and has been well maintained since then, which is very good for us. We submitted our formal request in 2013 and agreed. Our lab scientists and engineers visited Cornell in this summer and worked with their staffs for the disassembly and transportation plan. Basically, we should have the magnet at Jlab roughly around 2017.</a:t>
            </a:r>
          </a:p>
          <a:p>
            <a:endParaRPr lang="en-US" altLang="zh-CN" baseline="0" dirty="0" smtClean="0"/>
          </a:p>
          <a:p>
            <a:r>
              <a:rPr lang="en-US" altLang="zh-CN" baseline="0" dirty="0" smtClean="0"/>
              <a:t>At our site, our engineers have been helping us on the designs of supporting structure and detector mounting frames, and look for the options of placing SoLID with HRSs.</a:t>
            </a:r>
          </a:p>
          <a:p>
            <a:endParaRPr lang="en-US" altLang="zh-CN" baseline="0" dirty="0" smtClean="0"/>
          </a:p>
          <a:p>
            <a:r>
              <a:rPr lang="en-US" altLang="zh-CN" baseline="0" dirty="0" smtClean="0"/>
              <a:t>It is a very important progress.</a:t>
            </a:r>
            <a:endParaRPr lang="zh-CN" altLang="en-US" dirty="0"/>
          </a:p>
        </p:txBody>
      </p:sp>
      <p:sp>
        <p:nvSpPr>
          <p:cNvPr id="4" name="灯片编号占位符 3"/>
          <p:cNvSpPr>
            <a:spLocks noGrp="1"/>
          </p:cNvSpPr>
          <p:nvPr>
            <p:ph type="sldNum" sz="quarter" idx="10"/>
          </p:nvPr>
        </p:nvSpPr>
        <p:spPr/>
        <p:txBody>
          <a:bodyPr/>
          <a:lstStyle/>
          <a:p>
            <a:fld id="{BF67CAED-4F6D-48EB-ADCE-01B942D6FF3C}" type="slidenum">
              <a:rPr lang="zh-CN" altLang="en-US" smtClean="0"/>
              <a:pPr/>
              <a:t>27</a:t>
            </a:fld>
            <a:endParaRPr lang="zh-CN" altLang="en-US"/>
          </a:p>
        </p:txBody>
      </p:sp>
    </p:spTree>
    <p:extLst>
      <p:ext uri="{BB962C8B-B14F-4D97-AF65-F5344CB8AC3E}">
        <p14:creationId xmlns:p14="http://schemas.microsoft.com/office/powerpoint/2010/main" xmlns="" val="904561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 GEM plate</a:t>
            </a:r>
            <a:r>
              <a:rPr lang="en-US" altLang="zh-CN" baseline="0" dirty="0" smtClean="0"/>
              <a:t> is an advanced tracking detector that not only can handle very high rate, but also can work in the strong magnetic field. We need 5 planes for PVDIS and six planes for SIDIS and J/Psi. The design goals of the GEMs are to provide 90% tracking efficiency and 0.1mm resolution on the radius direction. </a:t>
            </a:r>
          </a:p>
          <a:p>
            <a:endParaRPr lang="en-US" altLang="zh-CN" baseline="0" dirty="0" smtClean="0"/>
          </a:p>
          <a:p>
            <a:r>
              <a:rPr lang="en-US" altLang="zh-CN" dirty="0" smtClean="0"/>
              <a:t>The GEM detector development is very</a:t>
            </a:r>
            <a:r>
              <a:rPr lang="en-US" altLang="zh-CN" baseline="0" dirty="0" smtClean="0"/>
              <a:t> active at UVa as well as at several institutes in China. Nilangas group at UVa has built a very large GEM prototype and had the beam test at Fermi Lab in Oct. 2013.</a:t>
            </a:r>
          </a:p>
          <a:p>
            <a:endParaRPr lang="en-US" altLang="zh-CN" baseline="0" dirty="0" smtClean="0"/>
          </a:p>
          <a:p>
            <a:r>
              <a:rPr lang="en-US" altLang="zh-CN" baseline="0" dirty="0" smtClean="0"/>
              <a:t>Our Chinese collaborators are also very actively developing their GEM detectors. So far a 30x30 cm2 prototype has been constructed and tested. And now they are moving to the 100cm x 50cm prototype construction. A GEM foil production facility is under development at CIAE. And our colleagues are also working very hard on the read-out electronics design and test.</a:t>
            </a:r>
            <a:endParaRPr lang="zh-CN" altLang="en-US" dirty="0"/>
          </a:p>
        </p:txBody>
      </p:sp>
      <p:sp>
        <p:nvSpPr>
          <p:cNvPr id="4" name="灯片编号占位符 3"/>
          <p:cNvSpPr>
            <a:spLocks noGrp="1"/>
          </p:cNvSpPr>
          <p:nvPr>
            <p:ph type="sldNum" sz="quarter" idx="10"/>
          </p:nvPr>
        </p:nvSpPr>
        <p:spPr/>
        <p:txBody>
          <a:bodyPr/>
          <a:lstStyle/>
          <a:p>
            <a:fld id="{BF67CAED-4F6D-48EB-ADCE-01B942D6FF3C}" type="slidenum">
              <a:rPr lang="zh-CN" altLang="en-US" smtClean="0"/>
              <a:pPr/>
              <a:t>28</a:t>
            </a:fld>
            <a:endParaRPr lang="zh-CN" altLang="en-US"/>
          </a:p>
        </p:txBody>
      </p:sp>
    </p:spTree>
    <p:extLst>
      <p:ext uri="{BB962C8B-B14F-4D97-AF65-F5344CB8AC3E}">
        <p14:creationId xmlns:p14="http://schemas.microsoft.com/office/powerpoint/2010/main" xmlns="" val="1812143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Another big contribution from our Chinese collaborators is the MRPC, multi-gap resistive plate chambers. Tsinghua Univ has a lot of experience to build such device for LHCb and us. Duke Univ is</a:t>
            </a:r>
            <a:r>
              <a:rPr lang="en-US" altLang="zh-CN" baseline="0" dirty="0" smtClean="0"/>
              <a:t> helping them on the detector construction and simulation. Rutgers is helping on the read-out system.</a:t>
            </a:r>
          </a:p>
          <a:p>
            <a:endParaRPr lang="en-US" altLang="zh-CN" baseline="0" dirty="0" smtClean="0"/>
          </a:p>
          <a:p>
            <a:r>
              <a:rPr lang="en-US" altLang="zh-CN" baseline="0" dirty="0" smtClean="0"/>
              <a:t>MRPC will be used for SoLID and J/Psi. It will be placed in between FASPD and FAEC to perform very high precision time measure and reject neutral particles. The MRPC will consisted of 1650 individual strips and over 3000 output channels. It can provide better than 100ps time resolution and easily deal with data rate up to 10KHz/cm2. The detector can provide 10:1 photon suppression and together with FASPD, we can suppress most of photon background. Utilizing the high precision time information, we can separate pions and kaons upto 2.5 GeV/c from their Time of Fly spectra.</a:t>
            </a:r>
          </a:p>
          <a:p>
            <a:endParaRPr lang="en-US" altLang="zh-CN" baseline="0" dirty="0" smtClean="0"/>
          </a:p>
          <a:p>
            <a:r>
              <a:rPr lang="en-US" altLang="zh-CN" baseline="0" dirty="0" smtClean="0"/>
              <a:t>Tsinghua has built a prototype and successfully ran a beam test in Hall-A in 2012 during the G2P experiment. The plot is the beam test results which show that it is fairly easy to obtain great time resolution while maintaining high detection efficiency. The Pre-Amp and TDC are also under developments.</a:t>
            </a:r>
            <a:endParaRPr lang="zh-CN" altLang="en-US" dirty="0"/>
          </a:p>
        </p:txBody>
      </p:sp>
      <p:sp>
        <p:nvSpPr>
          <p:cNvPr id="4" name="灯片编号占位符 3"/>
          <p:cNvSpPr>
            <a:spLocks noGrp="1"/>
          </p:cNvSpPr>
          <p:nvPr>
            <p:ph type="sldNum" sz="quarter" idx="10"/>
          </p:nvPr>
        </p:nvSpPr>
        <p:spPr/>
        <p:txBody>
          <a:bodyPr/>
          <a:lstStyle/>
          <a:p>
            <a:fld id="{BF67CAED-4F6D-48EB-ADCE-01B942D6FF3C}" type="slidenum">
              <a:rPr lang="zh-CN" altLang="en-US" smtClean="0"/>
              <a:pPr/>
              <a:t>29</a:t>
            </a:fld>
            <a:endParaRPr lang="zh-CN" altLang="en-US"/>
          </a:p>
        </p:txBody>
      </p:sp>
    </p:spTree>
    <p:extLst>
      <p:ext uri="{BB962C8B-B14F-4D97-AF65-F5344CB8AC3E}">
        <p14:creationId xmlns:p14="http://schemas.microsoft.com/office/powerpoint/2010/main" xmlns="" val="1374524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 electromagnetic</a:t>
            </a:r>
            <a:r>
              <a:rPr lang="en-US" altLang="zh-CN" baseline="0" dirty="0" smtClean="0"/>
              <a:t> calorimeters or EC is one of the most important detectors for both online electron and pion triggering, offline PID and energy measurements. The best candidate for the EC is the Shashlyk sampling calorimeter which is composed of lead plates, scintillator pad and scintillating fibers. We design our EC to be easily re-arranged between the PVDIS setup and SIDIS setup. As you can see from the table, PVDIS EC need a total area of 18.3 m2 for the angular coverage. For SIDIS, the total area need at both the forward angle and the large angle is close to the PVDIS EC, which means that we can just re-arrange the EC blocks to form two EC planes if PVDIS ran first, and vice versa. Of cause, these design requires removable read-out electronics.</a:t>
            </a:r>
          </a:p>
          <a:p>
            <a:endParaRPr lang="en-US" altLang="zh-CN" baseline="0" dirty="0" smtClean="0"/>
          </a:p>
          <a:p>
            <a:r>
              <a:rPr lang="en-US" altLang="zh-CN" baseline="0" dirty="0" smtClean="0"/>
              <a:t>Anyhow, we need 1800 modules for the preshower and shower, respectively. The design goal is to have electron efficiency to be above 90% and energy resolution of 10% per square root of GeV. The pion suppression would be better than 50:1. Of cause, the detector has to be radiation hard.</a:t>
            </a:r>
            <a:endParaRPr lang="zh-CN" altLang="en-US" dirty="0"/>
          </a:p>
        </p:txBody>
      </p:sp>
      <p:sp>
        <p:nvSpPr>
          <p:cNvPr id="4" name="灯片编号占位符 3"/>
          <p:cNvSpPr>
            <a:spLocks noGrp="1"/>
          </p:cNvSpPr>
          <p:nvPr>
            <p:ph type="sldNum" sz="quarter" idx="10"/>
          </p:nvPr>
        </p:nvSpPr>
        <p:spPr/>
        <p:txBody>
          <a:bodyPr/>
          <a:lstStyle/>
          <a:p>
            <a:fld id="{BF67CAED-4F6D-48EB-ADCE-01B942D6FF3C}" type="slidenum">
              <a:rPr lang="zh-CN" altLang="en-US" smtClean="0"/>
              <a:pPr/>
              <a:t>30</a:t>
            </a:fld>
            <a:endParaRPr lang="zh-CN" altLang="en-US"/>
          </a:p>
        </p:txBody>
      </p:sp>
    </p:spTree>
    <p:extLst>
      <p:ext uri="{BB962C8B-B14F-4D97-AF65-F5344CB8AC3E}">
        <p14:creationId xmlns:p14="http://schemas.microsoft.com/office/powerpoint/2010/main" xmlns="" val="2609741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 scintillating pedal detector or SPD is an</a:t>
            </a:r>
            <a:r>
              <a:rPr lang="en-US" altLang="zh-CN" baseline="0" dirty="0" smtClean="0"/>
              <a:t> important supporting detector for EC to provide photon rejection and time measurements, in particularly at the large-angle side. </a:t>
            </a:r>
          </a:p>
          <a:p>
            <a:endParaRPr lang="en-US" altLang="zh-CN" baseline="0" dirty="0" smtClean="0"/>
          </a:p>
          <a:p>
            <a:r>
              <a:rPr lang="en-US" altLang="zh-CN" baseline="0" dirty="0" smtClean="0"/>
              <a:t>For the LA, we will use 60 modules of 5mm thick SPD, and each module cover 6 degrees. The design goal is to have 10:1 photon rejection.</a:t>
            </a:r>
          </a:p>
          <a:p>
            <a:r>
              <a:rPr lang="en-US" altLang="zh-CN" baseline="0" dirty="0" smtClean="0"/>
              <a:t>For the FA, 60 modules will be used and each module contains four small paddles. We will use the fiber to guide the light out from each paddle. </a:t>
            </a:r>
          </a:p>
          <a:p>
            <a:endParaRPr lang="en-US" altLang="zh-CN" baseline="0" dirty="0" smtClean="0"/>
          </a:p>
          <a:p>
            <a:r>
              <a:rPr lang="en-US" altLang="zh-CN" baseline="0" dirty="0" smtClean="0"/>
              <a:t>To archive the goal of photon rejection, the segmentation of each SPD has been studied with very careful simulation by considering all kinds of background sources. Pre-R&amp;D and simulation have been actively carrying on at both Uva, Duke and Jlab site. </a:t>
            </a:r>
            <a:endParaRPr lang="zh-CN" altLang="en-US" dirty="0"/>
          </a:p>
        </p:txBody>
      </p:sp>
      <p:sp>
        <p:nvSpPr>
          <p:cNvPr id="4" name="灯片编号占位符 3"/>
          <p:cNvSpPr>
            <a:spLocks noGrp="1"/>
          </p:cNvSpPr>
          <p:nvPr>
            <p:ph type="sldNum" sz="quarter" idx="10"/>
          </p:nvPr>
        </p:nvSpPr>
        <p:spPr/>
        <p:txBody>
          <a:bodyPr/>
          <a:lstStyle/>
          <a:p>
            <a:fld id="{BF67CAED-4F6D-48EB-ADCE-01B942D6FF3C}" type="slidenum">
              <a:rPr lang="zh-CN" altLang="en-US" smtClean="0"/>
              <a:pPr/>
              <a:t>31</a:t>
            </a:fld>
            <a:endParaRPr lang="zh-CN" altLang="en-US"/>
          </a:p>
        </p:txBody>
      </p:sp>
    </p:spTree>
    <p:extLst>
      <p:ext uri="{BB962C8B-B14F-4D97-AF65-F5344CB8AC3E}">
        <p14:creationId xmlns:p14="http://schemas.microsoft.com/office/powerpoint/2010/main" xmlns="" val="4049715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en-US" altLang="zh-CN" dirty="0" smtClean="0"/>
              <a:t>Next I</a:t>
            </a:r>
            <a:r>
              <a:rPr lang="en-US" altLang="zh-CN" baseline="0" dirty="0" smtClean="0"/>
              <a:t> will give you an update of our current trigger situation which was estimated based on the simulation and physics modules. </a:t>
            </a:r>
          </a:p>
          <a:p>
            <a:endParaRPr lang="en-US" altLang="zh-CN" baseline="0" dirty="0" smtClean="0"/>
          </a:p>
          <a:p>
            <a:r>
              <a:rPr lang="en-US" altLang="zh-CN" baseline="0" dirty="0" smtClean="0"/>
              <a:t>For PVDIS, the trigger is provided by the LGC and EC, and the trigger rate for each sector is 27KHz.</a:t>
            </a:r>
          </a:p>
          <a:p>
            <a:r>
              <a:rPr lang="en-US" altLang="zh-CN" baseline="0" dirty="0" smtClean="0"/>
              <a:t>For SIDIS, the trigger comes from the coincidence between the electron trigger and pion trigger within 30ns window. </a:t>
            </a:r>
          </a:p>
          <a:p>
            <a:r>
              <a:rPr lang="en-US" altLang="zh-CN" baseline="0" dirty="0" smtClean="0"/>
              <a:t>For the LA, SPD and EC can provide 25 KHz single electron triggers. </a:t>
            </a:r>
          </a:p>
          <a:p>
            <a:r>
              <a:rPr lang="en-US" altLang="zh-CN" baseline="0" dirty="0" smtClean="0"/>
              <a:t>For the FA, LGC+FASPD+MRPC+FAEC will provide the electron trigger which is about 129 KHz.</a:t>
            </a:r>
          </a:p>
          <a:p>
            <a:r>
              <a:rPr lang="en-US" altLang="zh-CN" dirty="0" smtClean="0"/>
              <a:t>The</a:t>
            </a:r>
            <a:r>
              <a:rPr lang="en-US" altLang="zh-CN" baseline="0" dirty="0" smtClean="0"/>
              <a:t> pion hadron trigger is provided by the SPD, MRPC and FAEC and the rate is 14MHz. So the coincidence rate is 66KHz plus 6KHz of real physics rate. </a:t>
            </a:r>
          </a:p>
          <a:p>
            <a:endParaRPr lang="en-US" altLang="zh-CN" baseline="0" dirty="0" smtClean="0"/>
          </a:p>
          <a:p>
            <a:r>
              <a:rPr lang="en-US" altLang="zh-CN" dirty="0" smtClean="0"/>
              <a:t>To handle the</a:t>
            </a:r>
            <a:r>
              <a:rPr lang="en-US" altLang="zh-CN" baseline="0" dirty="0" smtClean="0"/>
              <a:t> high rate, we will use the newest electronics for the signal read-out and DAQ, like FADC, APV25 for GEM and VETROC for MRPC, and so on.</a:t>
            </a:r>
          </a:p>
          <a:p>
            <a:r>
              <a:rPr lang="en-US" altLang="zh-CN" baseline="0" dirty="0" smtClean="0"/>
              <a:t>We design a read-out algorithm to readout EC signal by clusters which can help us to reduce the background.</a:t>
            </a:r>
          </a:p>
          <a:p>
            <a:r>
              <a:rPr lang="en-US" altLang="zh-CN" baseline="0" dirty="0" smtClean="0"/>
              <a:t>Currently, the design can take upto 60KHz per sector for PVDIS and 100KHz overall for SIDIS. We can use the Level-3 farm to further reduce the data size before we record them. </a:t>
            </a:r>
          </a:p>
          <a:p>
            <a:r>
              <a:rPr lang="en-US" altLang="zh-CN" baseline="0" dirty="0" smtClean="0"/>
              <a:t>The detector and electronics technologies are developed very fast and many other groups are also working on read-out system that can deal with high rate, like Hall-D, and we can learn from their new developments. I believe our design still can be improved. </a:t>
            </a:r>
            <a:endParaRPr lang="zh-CN" altLang="en-US" dirty="0"/>
          </a:p>
        </p:txBody>
      </p:sp>
      <p:sp>
        <p:nvSpPr>
          <p:cNvPr id="4" name="灯片编号占位符 3"/>
          <p:cNvSpPr>
            <a:spLocks noGrp="1"/>
          </p:cNvSpPr>
          <p:nvPr>
            <p:ph type="sldNum" sz="quarter" idx="10"/>
          </p:nvPr>
        </p:nvSpPr>
        <p:spPr/>
        <p:txBody>
          <a:bodyPr/>
          <a:lstStyle/>
          <a:p>
            <a:fld id="{BF67CAED-4F6D-48EB-ADCE-01B942D6FF3C}" type="slidenum">
              <a:rPr lang="zh-CN" altLang="en-US" smtClean="0"/>
              <a:pPr/>
              <a:t>32</a:t>
            </a:fld>
            <a:endParaRPr lang="zh-CN" altLang="en-US"/>
          </a:p>
        </p:txBody>
      </p:sp>
    </p:spTree>
    <p:extLst>
      <p:ext uri="{BB962C8B-B14F-4D97-AF65-F5344CB8AC3E}">
        <p14:creationId xmlns:p14="http://schemas.microsoft.com/office/powerpoint/2010/main" xmlns="" val="488505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F67CAED-4F6D-48EB-ADCE-01B942D6FF3C}" type="slidenum">
              <a:rPr lang="zh-CN" altLang="en-US" smtClean="0"/>
              <a:pPr/>
              <a:t>5</a:t>
            </a:fld>
            <a:endParaRPr lang="zh-CN" altLang="en-US"/>
          </a:p>
        </p:txBody>
      </p:sp>
    </p:spTree>
    <p:extLst>
      <p:ext uri="{BB962C8B-B14F-4D97-AF65-F5344CB8AC3E}">
        <p14:creationId xmlns:p14="http://schemas.microsoft.com/office/powerpoint/2010/main" xmlns="" val="1843604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F67CAED-4F6D-48EB-ADCE-01B942D6FF3C}" type="slidenum">
              <a:rPr lang="zh-CN" altLang="en-US" smtClean="0"/>
              <a:pPr/>
              <a:t>12</a:t>
            </a:fld>
            <a:endParaRPr lang="zh-CN" altLang="en-US"/>
          </a:p>
        </p:txBody>
      </p:sp>
    </p:spTree>
    <p:extLst>
      <p:ext uri="{BB962C8B-B14F-4D97-AF65-F5344CB8AC3E}">
        <p14:creationId xmlns:p14="http://schemas.microsoft.com/office/powerpoint/2010/main" xmlns="" val="1605163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10000"/>
          </a:bodyPr>
          <a:lstStyle/>
          <a:p>
            <a:r>
              <a:rPr lang="en-US" altLang="zh-CN" dirty="0" smtClean="0"/>
              <a:t>We aim to build an</a:t>
            </a:r>
            <a:r>
              <a:rPr lang="en-US" altLang="zh-CN" baseline="0" dirty="0" smtClean="0"/>
              <a:t> advanced device which has high intensity and also have very large acceptance.</a:t>
            </a:r>
          </a:p>
          <a:p>
            <a:endParaRPr lang="en-US" altLang="zh-CN" baseline="0" dirty="0" smtClean="0"/>
          </a:p>
          <a:p>
            <a:r>
              <a:rPr lang="en-US" altLang="zh-CN" baseline="0" dirty="0" smtClean="0"/>
              <a:t>So they requires us to take advantage of new detector techniques, very faster electronics and DAQ system. We also need a close-to-realistic simulation tool for us to evaluate the experimental conditions and infrastructure requirements, such as the overall rate, background situation and radiation distribution. Besides, analysis software developments, for example, the tracking reconstruction of GEMs in strong magnetic field is also very important.</a:t>
            </a:r>
          </a:p>
          <a:p>
            <a:endParaRPr lang="en-US" altLang="zh-CN" baseline="0" dirty="0" smtClean="0"/>
          </a:p>
          <a:p>
            <a:r>
              <a:rPr lang="en-US" altLang="zh-CN" baseline="0" dirty="0" smtClean="0"/>
              <a:t>I took out individual detectors from the CLEO-II magnet as demonstration. There are two basic solid setups, and some of the detectors, like LGC and EC, can be shared in between two setups. Other infrastructures like targets, collimators and supporting structure are not shown here.</a:t>
            </a:r>
          </a:p>
          <a:p>
            <a:endParaRPr lang="en-US" altLang="zh-CN" baseline="0" dirty="0" smtClean="0"/>
          </a:p>
          <a:p>
            <a:r>
              <a:rPr lang="en-US" altLang="zh-CN" baseline="0" dirty="0" smtClean="0"/>
              <a:t>For PVDIS, we use the baffle, which contains 12 layers of thick lead plate to block most of neutral particles and heavier charged particle while only preserve high energy electronics. 4 layers of GEMs provide the tracking information, and Light Gas Cherenkov and electromagnetic calorimeter or EC will be used for triggering, particle identification and energy measurements.</a:t>
            </a:r>
          </a:p>
          <a:p>
            <a:endParaRPr lang="en-US" altLang="zh-CN" baseline="0" dirty="0" smtClean="0"/>
          </a:p>
          <a:p>
            <a:r>
              <a:rPr lang="en-US" altLang="zh-CN" baseline="0" dirty="0" smtClean="0"/>
              <a:t>For SIDIS and J/Psi, 6 GEM plates will be used for the tracking at large angle and at forward angle. At large angle, we use Scintillator-pad Detector (or SPD) to reject neutral particles and measure time, and EC to perform the PID. The electron trigger is given by the coincidence between SPD and EC. At forward angle, Light gas Cherenkov will provide the e/pi separation, heavy Cherenkov detectors for the pi/K separation.  Multi-gap resistant plate chamber and forward angle SPD will provide timing measurement and reject neutral particles, most importantly, photons. Forward angle EC will provide PID.  LGC+MRPC+EC will be used for electron triggers, EC itself can also provide hadron triggers.</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There are a lot of activities going on for the Pre-R&amp;D, R&amp;D and MC simulation for each detector. We are going to develop prototypes of LGC at Temple and Heavy Gas Cherenkov at Duke.</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In the next few slides I will give you updates for the magnet, GEMs, MRPC, EC, and SPD.  </a:t>
            </a:r>
            <a:endParaRPr lang="zh-CN" altLang="en-US" dirty="0"/>
          </a:p>
        </p:txBody>
      </p:sp>
      <p:sp>
        <p:nvSpPr>
          <p:cNvPr id="4" name="灯片编号占位符 3"/>
          <p:cNvSpPr>
            <a:spLocks noGrp="1"/>
          </p:cNvSpPr>
          <p:nvPr>
            <p:ph type="sldNum" sz="quarter" idx="10"/>
          </p:nvPr>
        </p:nvSpPr>
        <p:spPr/>
        <p:txBody>
          <a:bodyPr/>
          <a:lstStyle/>
          <a:p>
            <a:fld id="{BF67CAED-4F6D-48EB-ADCE-01B942D6FF3C}" type="slidenum">
              <a:rPr lang="zh-CN" altLang="en-US" smtClean="0"/>
              <a:pPr/>
              <a:t>13</a:t>
            </a:fld>
            <a:endParaRPr lang="zh-CN" altLang="en-US"/>
          </a:p>
        </p:txBody>
      </p:sp>
    </p:spTree>
    <p:extLst>
      <p:ext uri="{BB962C8B-B14F-4D97-AF65-F5344CB8AC3E}">
        <p14:creationId xmlns:p14="http://schemas.microsoft.com/office/powerpoint/2010/main" xmlns="" val="241229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F67CAED-4F6D-48EB-ADCE-01B942D6FF3C}" type="slidenum">
              <a:rPr lang="zh-CN" altLang="en-US" smtClean="0"/>
              <a:pPr/>
              <a:t>14</a:t>
            </a:fld>
            <a:endParaRPr lang="zh-CN" altLang="en-US"/>
          </a:p>
        </p:txBody>
      </p:sp>
    </p:spTree>
    <p:extLst>
      <p:ext uri="{BB962C8B-B14F-4D97-AF65-F5344CB8AC3E}">
        <p14:creationId xmlns:p14="http://schemas.microsoft.com/office/powerpoint/2010/main" xmlns="" val="399496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F67CAED-4F6D-48EB-ADCE-01B942D6FF3C}" type="slidenum">
              <a:rPr lang="zh-CN" altLang="en-US" smtClean="0"/>
              <a:pPr/>
              <a:t>15</a:t>
            </a:fld>
            <a:endParaRPr lang="zh-CN" altLang="en-US"/>
          </a:p>
        </p:txBody>
      </p:sp>
    </p:spTree>
    <p:extLst>
      <p:ext uri="{BB962C8B-B14F-4D97-AF65-F5344CB8AC3E}">
        <p14:creationId xmlns:p14="http://schemas.microsoft.com/office/powerpoint/2010/main" xmlns="" val="3751715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F67CAED-4F6D-48EB-ADCE-01B942D6FF3C}" type="slidenum">
              <a:rPr lang="zh-CN" altLang="en-US" smtClean="0"/>
              <a:pPr/>
              <a:t>16</a:t>
            </a:fld>
            <a:endParaRPr lang="zh-CN" altLang="en-US"/>
          </a:p>
        </p:txBody>
      </p:sp>
    </p:spTree>
    <p:extLst>
      <p:ext uri="{BB962C8B-B14F-4D97-AF65-F5344CB8AC3E}">
        <p14:creationId xmlns:p14="http://schemas.microsoft.com/office/powerpoint/2010/main" xmlns="" val="3705046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F67CAED-4F6D-48EB-ADCE-01B942D6FF3C}" type="slidenum">
              <a:rPr lang="zh-CN" altLang="en-US" smtClean="0"/>
              <a:pPr/>
              <a:t>17</a:t>
            </a:fld>
            <a:endParaRPr lang="zh-CN" altLang="en-US"/>
          </a:p>
        </p:txBody>
      </p:sp>
    </p:spTree>
    <p:extLst>
      <p:ext uri="{BB962C8B-B14F-4D97-AF65-F5344CB8AC3E}">
        <p14:creationId xmlns:p14="http://schemas.microsoft.com/office/powerpoint/2010/main" xmlns="" val="611402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F67CAED-4F6D-48EB-ADCE-01B942D6FF3C}" type="slidenum">
              <a:rPr lang="zh-CN" altLang="en-US" smtClean="0"/>
              <a:pPr/>
              <a:t>18</a:t>
            </a:fld>
            <a:endParaRPr lang="zh-CN" altLang="en-US"/>
          </a:p>
        </p:txBody>
      </p:sp>
    </p:spTree>
    <p:extLst>
      <p:ext uri="{BB962C8B-B14F-4D97-AF65-F5344CB8AC3E}">
        <p14:creationId xmlns:p14="http://schemas.microsoft.com/office/powerpoint/2010/main" xmlns="" val="4054160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r>
              <a:rPr lang="en-US" altLang="zh-CN" dirty="0" smtClean="0"/>
              <a:t>2015/04/30</a:t>
            </a:r>
            <a:endParaRPr lang="zh-CN" altLang="en-US"/>
          </a:p>
        </p:txBody>
      </p:sp>
      <p:sp>
        <p:nvSpPr>
          <p:cNvPr id="5" name="页脚占位符 4"/>
          <p:cNvSpPr>
            <a:spLocks noGrp="1"/>
          </p:cNvSpPr>
          <p:nvPr>
            <p:ph type="ftr" sz="quarter" idx="11"/>
          </p:nvPr>
        </p:nvSpPr>
        <p:spPr/>
        <p:txBody>
          <a:bodyPr/>
          <a:lstStyle/>
          <a:p>
            <a:r>
              <a:rPr lang="en-US" altLang="zh-CN" dirty="0" smtClean="0"/>
              <a:t>DIS2015 Workshop @ Dallas, TX</a:t>
            </a:r>
            <a:endParaRPr lang="zh-CN" altLang="en-US" dirty="0"/>
          </a:p>
        </p:txBody>
      </p:sp>
      <p:sp>
        <p:nvSpPr>
          <p:cNvPr id="6" name="灯片编号占位符 5"/>
          <p:cNvSpPr>
            <a:spLocks noGrp="1"/>
          </p:cNvSpPr>
          <p:nvPr>
            <p:ph type="sldNum" sz="quarter" idx="12"/>
          </p:nvPr>
        </p:nvSpPr>
        <p:spPr/>
        <p:txBody>
          <a:bodyPr/>
          <a:lstStyle/>
          <a:p>
            <a:fld id="{2AD8FB44-09DD-46C6-B9FF-D20F6BE587A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r>
              <a:rPr lang="en-US" altLang="zh-CN" dirty="0" smtClean="0"/>
              <a:t>2015/04/30</a:t>
            </a:r>
            <a:endParaRPr lang="zh-CN" altLang="en-US"/>
          </a:p>
        </p:txBody>
      </p:sp>
      <p:sp>
        <p:nvSpPr>
          <p:cNvPr id="5" name="页脚占位符 4"/>
          <p:cNvSpPr>
            <a:spLocks noGrp="1"/>
          </p:cNvSpPr>
          <p:nvPr>
            <p:ph type="ftr" sz="quarter" idx="11"/>
          </p:nvPr>
        </p:nvSpPr>
        <p:spPr/>
        <p:txBody>
          <a:bodyPr/>
          <a:lstStyle/>
          <a:p>
            <a:r>
              <a:rPr lang="en-US" altLang="zh-CN" dirty="0" smtClean="0"/>
              <a:t>DIS2015 Workshop @ Dallas, TX</a:t>
            </a:r>
            <a:endParaRPr lang="zh-CN" altLang="en-US" dirty="0"/>
          </a:p>
        </p:txBody>
      </p:sp>
      <p:sp>
        <p:nvSpPr>
          <p:cNvPr id="6" name="灯片编号占位符 5"/>
          <p:cNvSpPr>
            <a:spLocks noGrp="1"/>
          </p:cNvSpPr>
          <p:nvPr>
            <p:ph type="sldNum" sz="quarter" idx="12"/>
          </p:nvPr>
        </p:nvSpPr>
        <p:spPr/>
        <p:txBody>
          <a:bodyPr/>
          <a:lstStyle/>
          <a:p>
            <a:fld id="{2AD8FB44-09DD-46C6-B9FF-D20F6BE587A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r>
              <a:rPr lang="en-US" altLang="zh-CN" dirty="0" smtClean="0"/>
              <a:t>2015/04/30</a:t>
            </a:r>
            <a:endParaRPr lang="zh-CN" altLang="en-US"/>
          </a:p>
        </p:txBody>
      </p:sp>
      <p:sp>
        <p:nvSpPr>
          <p:cNvPr id="5" name="页脚占位符 4"/>
          <p:cNvSpPr>
            <a:spLocks noGrp="1"/>
          </p:cNvSpPr>
          <p:nvPr>
            <p:ph type="ftr" sz="quarter" idx="11"/>
          </p:nvPr>
        </p:nvSpPr>
        <p:spPr/>
        <p:txBody>
          <a:bodyPr/>
          <a:lstStyle/>
          <a:p>
            <a:r>
              <a:rPr lang="en-US" altLang="zh-CN" dirty="0" smtClean="0"/>
              <a:t>DIS2015 Workshop @ Dallas, TX</a:t>
            </a:r>
            <a:endParaRPr lang="zh-CN" altLang="en-US" dirty="0"/>
          </a:p>
        </p:txBody>
      </p:sp>
      <p:sp>
        <p:nvSpPr>
          <p:cNvPr id="6" name="灯片编号占位符 5"/>
          <p:cNvSpPr>
            <a:spLocks noGrp="1"/>
          </p:cNvSpPr>
          <p:nvPr>
            <p:ph type="sldNum" sz="quarter" idx="12"/>
          </p:nvPr>
        </p:nvSpPr>
        <p:spPr/>
        <p:txBody>
          <a:bodyPr/>
          <a:lstStyle/>
          <a:p>
            <a:fld id="{2AD8FB44-09DD-46C6-B9FF-D20F6BE587A9}"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r>
              <a:rPr lang="en-US" altLang="zh-CN" dirty="0" smtClean="0"/>
              <a:t>2015/04/30</a:t>
            </a:r>
            <a:endParaRPr lang="zh-CN" altLang="en-US"/>
          </a:p>
        </p:txBody>
      </p:sp>
      <p:sp>
        <p:nvSpPr>
          <p:cNvPr id="5" name="页脚占位符 4"/>
          <p:cNvSpPr>
            <a:spLocks noGrp="1"/>
          </p:cNvSpPr>
          <p:nvPr>
            <p:ph type="ftr" sz="quarter" idx="11"/>
          </p:nvPr>
        </p:nvSpPr>
        <p:spPr/>
        <p:txBody>
          <a:bodyPr/>
          <a:lstStyle/>
          <a:p>
            <a:r>
              <a:rPr lang="en-US" altLang="zh-CN" dirty="0" smtClean="0"/>
              <a:t>DIS2015 Workshop @ Dallas, TX</a:t>
            </a:r>
            <a:endParaRPr lang="zh-CN" altLang="en-US" dirty="0"/>
          </a:p>
        </p:txBody>
      </p:sp>
      <p:sp>
        <p:nvSpPr>
          <p:cNvPr id="6" name="灯片编号占位符 5"/>
          <p:cNvSpPr>
            <a:spLocks noGrp="1"/>
          </p:cNvSpPr>
          <p:nvPr>
            <p:ph type="sldNum" sz="quarter" idx="12"/>
          </p:nvPr>
        </p:nvSpPr>
        <p:spPr/>
        <p:txBody>
          <a:bodyPr/>
          <a:lstStyle/>
          <a:p>
            <a:fld id="{2AD8FB44-09DD-46C6-B9FF-D20F6BE587A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r>
              <a:rPr lang="en-US" altLang="zh-CN" dirty="0" smtClean="0"/>
              <a:t>2015/04/30</a:t>
            </a:r>
            <a:endParaRPr lang="zh-CN" altLang="en-US"/>
          </a:p>
        </p:txBody>
      </p:sp>
      <p:sp>
        <p:nvSpPr>
          <p:cNvPr id="5" name="页脚占位符 4"/>
          <p:cNvSpPr>
            <a:spLocks noGrp="1"/>
          </p:cNvSpPr>
          <p:nvPr>
            <p:ph type="ftr" sz="quarter" idx="11"/>
          </p:nvPr>
        </p:nvSpPr>
        <p:spPr/>
        <p:txBody>
          <a:bodyPr/>
          <a:lstStyle/>
          <a:p>
            <a:r>
              <a:rPr lang="en-US" altLang="zh-CN" dirty="0" smtClean="0"/>
              <a:t>DIS2015 Workshop @ Dallas, TX</a:t>
            </a:r>
            <a:endParaRPr lang="zh-CN" altLang="en-US" dirty="0"/>
          </a:p>
        </p:txBody>
      </p:sp>
      <p:sp>
        <p:nvSpPr>
          <p:cNvPr id="6" name="灯片编号占位符 5"/>
          <p:cNvSpPr>
            <a:spLocks noGrp="1"/>
          </p:cNvSpPr>
          <p:nvPr>
            <p:ph type="sldNum" sz="quarter" idx="12"/>
          </p:nvPr>
        </p:nvSpPr>
        <p:spPr/>
        <p:txBody>
          <a:bodyPr/>
          <a:lstStyle/>
          <a:p>
            <a:fld id="{2AD8FB44-09DD-46C6-B9FF-D20F6BE587A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r>
              <a:rPr lang="en-US" altLang="zh-CN" dirty="0" smtClean="0"/>
              <a:t>2015/04/30</a:t>
            </a:r>
            <a:endParaRPr lang="zh-CN" altLang="en-US"/>
          </a:p>
        </p:txBody>
      </p:sp>
      <p:sp>
        <p:nvSpPr>
          <p:cNvPr id="6" name="页脚占位符 5"/>
          <p:cNvSpPr>
            <a:spLocks noGrp="1"/>
          </p:cNvSpPr>
          <p:nvPr>
            <p:ph type="ftr" sz="quarter" idx="11"/>
          </p:nvPr>
        </p:nvSpPr>
        <p:spPr/>
        <p:txBody>
          <a:bodyPr/>
          <a:lstStyle/>
          <a:p>
            <a:r>
              <a:rPr lang="en-US" altLang="zh-CN" dirty="0" smtClean="0"/>
              <a:t>DIS2015 Workshop @ Dallas, TX</a:t>
            </a:r>
            <a:endParaRPr lang="zh-CN" altLang="en-US" dirty="0"/>
          </a:p>
        </p:txBody>
      </p:sp>
      <p:sp>
        <p:nvSpPr>
          <p:cNvPr id="7" name="灯片编号占位符 6"/>
          <p:cNvSpPr>
            <a:spLocks noGrp="1"/>
          </p:cNvSpPr>
          <p:nvPr>
            <p:ph type="sldNum" sz="quarter" idx="12"/>
          </p:nvPr>
        </p:nvSpPr>
        <p:spPr/>
        <p:txBody>
          <a:bodyPr/>
          <a:lstStyle/>
          <a:p>
            <a:fld id="{2AD8FB44-09DD-46C6-B9FF-D20F6BE587A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r>
              <a:rPr lang="en-US" altLang="zh-CN" dirty="0" smtClean="0"/>
              <a:t>2015/04/30</a:t>
            </a:r>
            <a:endParaRPr lang="zh-CN" altLang="en-US"/>
          </a:p>
        </p:txBody>
      </p:sp>
      <p:sp>
        <p:nvSpPr>
          <p:cNvPr id="8" name="页脚占位符 7"/>
          <p:cNvSpPr>
            <a:spLocks noGrp="1"/>
          </p:cNvSpPr>
          <p:nvPr>
            <p:ph type="ftr" sz="quarter" idx="11"/>
          </p:nvPr>
        </p:nvSpPr>
        <p:spPr/>
        <p:txBody>
          <a:bodyPr/>
          <a:lstStyle/>
          <a:p>
            <a:r>
              <a:rPr lang="en-US" altLang="zh-CN" dirty="0" smtClean="0"/>
              <a:t>DIS2015 Workshop @ Dallas, TX</a:t>
            </a:r>
            <a:endParaRPr lang="zh-CN" altLang="en-US" dirty="0"/>
          </a:p>
        </p:txBody>
      </p:sp>
      <p:sp>
        <p:nvSpPr>
          <p:cNvPr id="9" name="灯片编号占位符 8"/>
          <p:cNvSpPr>
            <a:spLocks noGrp="1"/>
          </p:cNvSpPr>
          <p:nvPr>
            <p:ph type="sldNum" sz="quarter" idx="12"/>
          </p:nvPr>
        </p:nvSpPr>
        <p:spPr/>
        <p:txBody>
          <a:bodyPr/>
          <a:lstStyle/>
          <a:p>
            <a:fld id="{2AD8FB44-09DD-46C6-B9FF-D20F6BE587A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r>
              <a:rPr lang="en-US" altLang="zh-CN" dirty="0" smtClean="0"/>
              <a:t>2015/04/30</a:t>
            </a:r>
            <a:endParaRPr lang="zh-CN" altLang="en-US"/>
          </a:p>
        </p:txBody>
      </p:sp>
      <p:sp>
        <p:nvSpPr>
          <p:cNvPr id="4" name="页脚占位符 3"/>
          <p:cNvSpPr>
            <a:spLocks noGrp="1"/>
          </p:cNvSpPr>
          <p:nvPr>
            <p:ph type="ftr" sz="quarter" idx="11"/>
          </p:nvPr>
        </p:nvSpPr>
        <p:spPr/>
        <p:txBody>
          <a:bodyPr/>
          <a:lstStyle/>
          <a:p>
            <a:r>
              <a:rPr lang="en-US" altLang="zh-CN" dirty="0" smtClean="0"/>
              <a:t>DIS2015 Workshop @ Dallas, TX</a:t>
            </a:r>
            <a:endParaRPr lang="zh-CN" altLang="en-US" dirty="0"/>
          </a:p>
        </p:txBody>
      </p:sp>
      <p:sp>
        <p:nvSpPr>
          <p:cNvPr id="5" name="灯片编号占位符 4"/>
          <p:cNvSpPr>
            <a:spLocks noGrp="1"/>
          </p:cNvSpPr>
          <p:nvPr>
            <p:ph type="sldNum" sz="quarter" idx="12"/>
          </p:nvPr>
        </p:nvSpPr>
        <p:spPr/>
        <p:txBody>
          <a:bodyPr/>
          <a:lstStyle/>
          <a:p>
            <a:fld id="{2AD8FB44-09DD-46C6-B9FF-D20F6BE587A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r>
              <a:rPr lang="en-US" altLang="zh-CN" dirty="0" smtClean="0"/>
              <a:t>2015/04/30</a:t>
            </a:r>
            <a:endParaRPr lang="zh-CN" altLang="en-US"/>
          </a:p>
        </p:txBody>
      </p:sp>
      <p:sp>
        <p:nvSpPr>
          <p:cNvPr id="3" name="页脚占位符 2"/>
          <p:cNvSpPr>
            <a:spLocks noGrp="1"/>
          </p:cNvSpPr>
          <p:nvPr>
            <p:ph type="ftr" sz="quarter" idx="11"/>
          </p:nvPr>
        </p:nvSpPr>
        <p:spPr/>
        <p:txBody>
          <a:bodyPr/>
          <a:lstStyle/>
          <a:p>
            <a:r>
              <a:rPr lang="en-US" altLang="zh-CN" dirty="0" smtClean="0"/>
              <a:t>DIS2015 Workshop @ Dallas, TX</a:t>
            </a:r>
            <a:endParaRPr lang="zh-CN" altLang="en-US" dirty="0"/>
          </a:p>
        </p:txBody>
      </p:sp>
      <p:sp>
        <p:nvSpPr>
          <p:cNvPr id="4" name="灯片编号占位符 3"/>
          <p:cNvSpPr>
            <a:spLocks noGrp="1"/>
          </p:cNvSpPr>
          <p:nvPr>
            <p:ph type="sldNum" sz="quarter" idx="12"/>
          </p:nvPr>
        </p:nvSpPr>
        <p:spPr/>
        <p:txBody>
          <a:bodyPr/>
          <a:lstStyle/>
          <a:p>
            <a:fld id="{2AD8FB44-09DD-46C6-B9FF-D20F6BE587A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r>
              <a:rPr lang="en-US" altLang="zh-CN" dirty="0" smtClean="0"/>
              <a:t>2015/04/30</a:t>
            </a:r>
            <a:endParaRPr lang="zh-CN" altLang="en-US"/>
          </a:p>
        </p:txBody>
      </p:sp>
      <p:sp>
        <p:nvSpPr>
          <p:cNvPr id="6" name="页脚占位符 5"/>
          <p:cNvSpPr>
            <a:spLocks noGrp="1"/>
          </p:cNvSpPr>
          <p:nvPr>
            <p:ph type="ftr" sz="quarter" idx="11"/>
          </p:nvPr>
        </p:nvSpPr>
        <p:spPr/>
        <p:txBody>
          <a:bodyPr/>
          <a:lstStyle/>
          <a:p>
            <a:r>
              <a:rPr lang="en-US" altLang="zh-CN" dirty="0" smtClean="0"/>
              <a:t>DIS2015 Workshop @ Dallas, TX</a:t>
            </a:r>
            <a:endParaRPr lang="zh-CN" altLang="en-US" dirty="0"/>
          </a:p>
        </p:txBody>
      </p:sp>
      <p:sp>
        <p:nvSpPr>
          <p:cNvPr id="7" name="灯片编号占位符 6"/>
          <p:cNvSpPr>
            <a:spLocks noGrp="1"/>
          </p:cNvSpPr>
          <p:nvPr>
            <p:ph type="sldNum" sz="quarter" idx="12"/>
          </p:nvPr>
        </p:nvSpPr>
        <p:spPr/>
        <p:txBody>
          <a:bodyPr/>
          <a:lstStyle/>
          <a:p>
            <a:fld id="{2AD8FB44-09DD-46C6-B9FF-D20F6BE587A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r>
              <a:rPr lang="en-US" altLang="zh-CN" dirty="0" smtClean="0"/>
              <a:t>2015/04/30</a:t>
            </a:r>
            <a:endParaRPr lang="zh-CN" altLang="en-US"/>
          </a:p>
        </p:txBody>
      </p:sp>
      <p:sp>
        <p:nvSpPr>
          <p:cNvPr id="6" name="页脚占位符 5"/>
          <p:cNvSpPr>
            <a:spLocks noGrp="1"/>
          </p:cNvSpPr>
          <p:nvPr>
            <p:ph type="ftr" sz="quarter" idx="11"/>
          </p:nvPr>
        </p:nvSpPr>
        <p:spPr/>
        <p:txBody>
          <a:bodyPr/>
          <a:lstStyle/>
          <a:p>
            <a:r>
              <a:rPr lang="en-US" altLang="zh-CN" dirty="0" smtClean="0"/>
              <a:t>DIS2015 Workshop @ Dallas, TX</a:t>
            </a:r>
            <a:endParaRPr lang="zh-CN" altLang="en-US" dirty="0"/>
          </a:p>
        </p:txBody>
      </p:sp>
      <p:sp>
        <p:nvSpPr>
          <p:cNvPr id="7" name="灯片编号占位符 6"/>
          <p:cNvSpPr>
            <a:spLocks noGrp="1"/>
          </p:cNvSpPr>
          <p:nvPr>
            <p:ph type="sldNum" sz="quarter" idx="12"/>
          </p:nvPr>
        </p:nvSpPr>
        <p:spPr/>
        <p:txBody>
          <a:bodyPr/>
          <a:lstStyle/>
          <a:p>
            <a:fld id="{2AD8FB44-09DD-46C6-B9FF-D20F6BE587A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dirty="0" smtClean="0"/>
              <a:t>2015/04/30</a:t>
            </a: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t>DIS2015 Workshop @ Dallas, TX</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8FB44-09DD-46C6-B9FF-D20F6BE587A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1.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0.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oleObject" Target="../embeddings/oleObject6.bin"/><Relationship Id="rId4" Type="http://schemas.openxmlformats.org/officeDocument/2006/relationships/oleObject" Target="../embeddings/oleObject5.bin"/><Relationship Id="rId9" Type="http://schemas.openxmlformats.org/officeDocument/2006/relationships/oleObject" Target="../embeddings/oleObject9.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47.png"/><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2.bin"/><Relationship Id="rId5" Type="http://schemas.openxmlformats.org/officeDocument/2006/relationships/oleObject" Target="../embeddings/oleObject11.bin"/><Relationship Id="rId10" Type="http://schemas.openxmlformats.org/officeDocument/2006/relationships/oleObject" Target="../embeddings/oleObject15.bin"/><Relationship Id="rId4" Type="http://schemas.openxmlformats.org/officeDocument/2006/relationships/oleObject" Target="../embeddings/oleObject10.bin"/><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48.png"/><Relationship Id="rId4" Type="http://schemas.openxmlformats.org/officeDocument/2006/relationships/image" Target="../media/image51.png"/><Relationship Id="rId9" Type="http://schemas.openxmlformats.org/officeDocument/2006/relationships/oleObject" Target="../embeddings/oleObject16.bin"/></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11.xml"/><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oleObject" Target="../embeddings/oleObject19.bin"/><Relationship Id="rId4" Type="http://schemas.openxmlformats.org/officeDocument/2006/relationships/image" Target="../media/image60.pn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28596" y="548680"/>
            <a:ext cx="8429684" cy="1928826"/>
          </a:xfrm>
        </p:spPr>
        <p:txBody>
          <a:bodyPr>
            <a:noAutofit/>
          </a:bodyPr>
          <a:lstStyle/>
          <a:p>
            <a:pPr>
              <a:lnSpc>
                <a:spcPct val="150000"/>
              </a:lnSpc>
            </a:pPr>
            <a:r>
              <a:rPr lang="en-US" altLang="zh-CN" sz="3600" dirty="0" smtClean="0">
                <a:latin typeface="Arial Black" pitchFamily="34" charset="0"/>
              </a:rPr>
              <a:t>SoLID-SIDIS: Future Study of Transverse Spin, TMDs and more </a:t>
            </a:r>
            <a:br>
              <a:rPr lang="en-US" altLang="zh-CN" sz="3600" dirty="0" smtClean="0">
                <a:latin typeface="Arial Black" pitchFamily="34" charset="0"/>
              </a:rPr>
            </a:br>
            <a:endParaRPr lang="zh-CN" altLang="en-US" sz="3200" dirty="0">
              <a:latin typeface="Arial Black" pitchFamily="34" charset="0"/>
            </a:endParaRPr>
          </a:p>
        </p:txBody>
      </p:sp>
      <p:sp>
        <p:nvSpPr>
          <p:cNvPr id="5" name="TextBox 4"/>
          <p:cNvSpPr txBox="1"/>
          <p:nvPr/>
        </p:nvSpPr>
        <p:spPr>
          <a:xfrm>
            <a:off x="500034" y="5504726"/>
            <a:ext cx="8358246" cy="1323439"/>
          </a:xfrm>
          <a:prstGeom prst="rect">
            <a:avLst/>
          </a:prstGeom>
          <a:noFill/>
        </p:spPr>
        <p:txBody>
          <a:bodyPr wrap="square" rtlCol="0">
            <a:spAutoFit/>
          </a:bodyPr>
          <a:lstStyle/>
          <a:p>
            <a:pPr algn="ctr"/>
            <a:r>
              <a:rPr lang="en-US" altLang="zh-CN" sz="2000" b="1" dirty="0" smtClean="0">
                <a:latin typeface="Georgia" pitchFamily="18" charset="0"/>
                <a:ea typeface="Cambria Math" pitchFamily="18" charset="0"/>
              </a:rPr>
              <a:t>Zhihong Ye</a:t>
            </a:r>
          </a:p>
          <a:p>
            <a:pPr algn="ctr"/>
            <a:r>
              <a:rPr lang="en-US" altLang="zh-CN" sz="2000" dirty="0" smtClean="0">
                <a:latin typeface="Times New Roman" pitchFamily="18" charset="0"/>
                <a:ea typeface="Cambria Math" pitchFamily="18" charset="0"/>
                <a:cs typeface="Times New Roman" pitchFamily="18" charset="0"/>
              </a:rPr>
              <a:t>Duke University &amp; SoLID Collaboration</a:t>
            </a:r>
          </a:p>
          <a:p>
            <a:pPr algn="ctr"/>
            <a:r>
              <a:rPr lang="en-US" altLang="zh-CN" sz="2000" dirty="0" smtClean="0">
                <a:latin typeface="Times New Roman" pitchFamily="18" charset="0"/>
                <a:ea typeface="Cambria Math" pitchFamily="18" charset="0"/>
                <a:cs typeface="Times New Roman" pitchFamily="18" charset="0"/>
              </a:rPr>
              <a:t>DIS Workshop @ SMU, Dallas, TX</a:t>
            </a:r>
          </a:p>
          <a:p>
            <a:pPr algn="ctr"/>
            <a:r>
              <a:rPr lang="en-US" altLang="zh-CN" sz="2000" dirty="0" smtClean="0">
                <a:latin typeface="Times New Roman" pitchFamily="18" charset="0"/>
                <a:ea typeface="Cambria Math" pitchFamily="18" charset="0"/>
                <a:cs typeface="Times New Roman" pitchFamily="18" charset="0"/>
              </a:rPr>
              <a:t> 04/30/2015</a:t>
            </a:r>
            <a:endParaRPr lang="zh-CN" altLang="en-US" sz="2000" dirty="0">
              <a:latin typeface="Times New Roman" pitchFamily="18" charset="0"/>
              <a:cs typeface="Times New Roman" pitchFamily="18" charset="0"/>
            </a:endParaRPr>
          </a:p>
        </p:txBody>
      </p:sp>
      <p:pic>
        <p:nvPicPr>
          <p:cNvPr id="6" name="Picture 1" descr="SoLID_setup_20140901_SIDISandJPsi_arrow-1.pdf - Adobe Acrobat"/>
          <p:cNvPicPr>
            <a:picLocks noChangeAspect="1"/>
          </p:cNvPicPr>
          <p:nvPr/>
        </p:nvPicPr>
        <p:blipFill>
          <a:blip r:embed="rId2" cstate="print"/>
          <a:srcRect l="1990" t="13463" r="4485" b="5762"/>
          <a:stretch>
            <a:fillRect/>
          </a:stretch>
        </p:blipFill>
        <p:spPr bwMode="auto">
          <a:xfrm>
            <a:off x="2627784" y="2204864"/>
            <a:ext cx="4032448" cy="3002887"/>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idx="4294967295"/>
          </p:nvPr>
        </p:nvSpPr>
        <p:spPr>
          <a:xfrm>
            <a:off x="714348" y="500042"/>
            <a:ext cx="7772977" cy="530501"/>
          </a:xfrm>
        </p:spPr>
        <p:txBody>
          <a:bodyPr>
            <a:noAutofit/>
          </a:bodyPr>
          <a:lstStyle/>
          <a:p>
            <a:pPr eaLnBrk="1" hangingPunct="1"/>
            <a:r>
              <a:rPr lang="en-US" altLang="en-US" sz="3200" b="1" dirty="0" smtClean="0">
                <a:latin typeface="Arial Black" panose="020B0A04020102020204" pitchFamily="34" charset="0"/>
                <a:ea typeface="+mn-ea"/>
                <a:cs typeface="Times New Roman" pitchFamily="18" charset="0"/>
              </a:rPr>
              <a:t>Precision </a:t>
            </a:r>
            <a:r>
              <a:rPr lang="en-US" altLang="en-US" sz="3200" b="1" dirty="0">
                <a:latin typeface="Arial Black" panose="020B0A04020102020204" pitchFamily="34" charset="0"/>
                <a:ea typeface="+mn-ea"/>
                <a:cs typeface="Times New Roman" pitchFamily="18" charset="0"/>
              </a:rPr>
              <a:t>Study of </a:t>
            </a:r>
            <a:r>
              <a:rPr lang="en-US" altLang="en-US" sz="3200" b="1" dirty="0" smtClean="0">
                <a:latin typeface="Arial Black" panose="020B0A04020102020204" pitchFamily="34" charset="0"/>
                <a:ea typeface="+mn-ea"/>
                <a:cs typeface="Times New Roman" pitchFamily="18" charset="0"/>
              </a:rPr>
              <a:t>TMDs</a:t>
            </a:r>
            <a:br>
              <a:rPr lang="en-US" altLang="en-US" sz="3200" b="1" dirty="0" smtClean="0">
                <a:latin typeface="Arial Black" panose="020B0A04020102020204" pitchFamily="34" charset="0"/>
                <a:ea typeface="+mn-ea"/>
                <a:cs typeface="Times New Roman" pitchFamily="18" charset="0"/>
              </a:rPr>
            </a:br>
            <a:r>
              <a:rPr lang="en-US" altLang="en-US" sz="3200" b="1" dirty="0" smtClean="0">
                <a:latin typeface="Arial Black" panose="020B0A04020102020204" pitchFamily="34" charset="0"/>
                <a:ea typeface="+mn-ea"/>
                <a:cs typeface="Times New Roman" pitchFamily="18" charset="0"/>
              </a:rPr>
              <a:t>with SoLID+11 GeV </a:t>
            </a:r>
            <a:endParaRPr lang="en-US" altLang="en-US" sz="3200" b="1" dirty="0">
              <a:latin typeface="Arial Black" panose="020B0A04020102020204" pitchFamily="34" charset="0"/>
              <a:ea typeface="+mn-ea"/>
              <a:cs typeface="Times New Roman" pitchFamily="18" charset="0"/>
            </a:endParaRPr>
          </a:p>
        </p:txBody>
      </p:sp>
      <p:sp>
        <p:nvSpPr>
          <p:cNvPr id="478211" name="Rectangle 3"/>
          <p:cNvSpPr>
            <a:spLocks noGrp="1" noChangeArrowheads="1"/>
          </p:cNvSpPr>
          <p:nvPr>
            <p:ph type="body" idx="4294967295"/>
          </p:nvPr>
        </p:nvSpPr>
        <p:spPr>
          <a:xfrm>
            <a:off x="500034" y="1571612"/>
            <a:ext cx="8229600" cy="4525963"/>
          </a:xfrm>
        </p:spPr>
        <p:txBody>
          <a:bodyPr>
            <a:noAutofit/>
          </a:bodyPr>
          <a:lstStyle/>
          <a:p>
            <a:pPr eaLnBrk="1" hangingPunct="1">
              <a:lnSpc>
                <a:spcPct val="150000"/>
              </a:lnSpc>
              <a:buFont typeface="Wingdings" pitchFamily="2" charset="2"/>
              <a:buChar char="Ø"/>
            </a:pPr>
            <a:r>
              <a:rPr lang="en-US" altLang="en-US" sz="1600" dirty="0" smtClean="0">
                <a:latin typeface="Comic Sans MS" pitchFamily="66" charset="0"/>
              </a:rPr>
              <a:t>Explorations: </a:t>
            </a:r>
          </a:p>
          <a:p>
            <a:pPr eaLnBrk="1" hangingPunct="1">
              <a:lnSpc>
                <a:spcPct val="150000"/>
              </a:lnSpc>
              <a:buNone/>
            </a:pPr>
            <a:r>
              <a:rPr lang="en-US" altLang="en-US" sz="1600" dirty="0" smtClean="0">
                <a:solidFill>
                  <a:srgbClr val="7030A0"/>
                </a:solidFill>
                <a:latin typeface="Comic Sans MS" pitchFamily="66" charset="0"/>
              </a:rPr>
              <a:t>                    HERMES, COMPASS, RHIC-spin, Jlab-6GeV,…</a:t>
            </a:r>
          </a:p>
          <a:p>
            <a:pPr eaLnBrk="1" hangingPunct="1">
              <a:lnSpc>
                <a:spcPct val="150000"/>
              </a:lnSpc>
              <a:buFont typeface="Wingdings" pitchFamily="2" charset="2"/>
              <a:buChar char="Ø"/>
            </a:pPr>
            <a:r>
              <a:rPr lang="en-US" altLang="en-US" sz="1600" dirty="0" smtClean="0">
                <a:latin typeface="Comic Sans MS" pitchFamily="66" charset="0"/>
              </a:rPr>
              <a:t>From exploration to precision study </a:t>
            </a:r>
          </a:p>
          <a:p>
            <a:pPr marL="0" indent="0" eaLnBrk="1" hangingPunct="1">
              <a:lnSpc>
                <a:spcPct val="150000"/>
              </a:lnSpc>
              <a:buNone/>
            </a:pPr>
            <a:r>
              <a:rPr lang="en-US" altLang="en-US" sz="1600" dirty="0">
                <a:solidFill>
                  <a:srgbClr val="7030A0"/>
                </a:solidFill>
                <a:latin typeface="Comic Sans MS" pitchFamily="66" charset="0"/>
              </a:rPr>
              <a:t> </a:t>
            </a:r>
            <a:r>
              <a:rPr lang="en-US" altLang="en-US" sz="1600" dirty="0" smtClean="0">
                <a:solidFill>
                  <a:srgbClr val="7030A0"/>
                </a:solidFill>
                <a:latin typeface="Comic Sans MS" pitchFamily="66" charset="0"/>
              </a:rPr>
              <a:t>                   JLab12: valence region;  EIC: sea and gluons</a:t>
            </a:r>
          </a:p>
          <a:p>
            <a:pPr lvl="1">
              <a:lnSpc>
                <a:spcPct val="150000"/>
              </a:lnSpc>
              <a:buFont typeface="Wingdings" pitchFamily="2" charset="2"/>
              <a:buChar char="ü"/>
            </a:pPr>
            <a:r>
              <a:rPr lang="en-US" altLang="en-US" sz="1600" dirty="0" smtClean="0">
                <a:latin typeface="Comic Sans MS" pitchFamily="66" charset="0"/>
              </a:rPr>
              <a:t>Transversity: fundamental PDFs, tensor charge</a:t>
            </a:r>
          </a:p>
          <a:p>
            <a:pPr lvl="1">
              <a:lnSpc>
                <a:spcPct val="150000"/>
              </a:lnSpc>
              <a:buFont typeface="Wingdings" pitchFamily="2" charset="2"/>
              <a:buChar char="ü"/>
            </a:pPr>
            <a:r>
              <a:rPr lang="en-US" altLang="en-US" sz="1600" dirty="0" smtClean="0">
                <a:latin typeface="Comic Sans MS" pitchFamily="66" charset="0"/>
              </a:rPr>
              <a:t>TMDs: 3-d momentum structure of the nucleon</a:t>
            </a:r>
          </a:p>
          <a:p>
            <a:pPr marL="0" indent="0" eaLnBrk="1" hangingPunct="1">
              <a:lnSpc>
                <a:spcPct val="150000"/>
              </a:lnSpc>
              <a:buNone/>
            </a:pPr>
            <a:r>
              <a:rPr lang="en-US" altLang="zh-CN" sz="1600" dirty="0" smtClean="0">
                <a:latin typeface="Comic Sans MS" pitchFamily="66" charset="0"/>
                <a:sym typeface="Wingdings" panose="05000000000000000000" pitchFamily="2" charset="2"/>
              </a:rPr>
              <a:t>               information on </a:t>
            </a:r>
            <a:r>
              <a:rPr lang="en-US" altLang="zh-CN" sz="1600" dirty="0">
                <a:latin typeface="Comic Sans MS" pitchFamily="66" charset="0"/>
                <a:sym typeface="Wingdings" panose="05000000000000000000" pitchFamily="2" charset="2"/>
              </a:rPr>
              <a:t>q</a:t>
            </a:r>
            <a:r>
              <a:rPr lang="en-US" altLang="zh-CN" sz="1600" dirty="0" smtClean="0">
                <a:latin typeface="Comic Sans MS" pitchFamily="66" charset="0"/>
              </a:rPr>
              <a:t>uark orbital angular momentum</a:t>
            </a:r>
          </a:p>
          <a:p>
            <a:pPr marL="0" indent="0" eaLnBrk="1" hangingPunct="1">
              <a:lnSpc>
                <a:spcPct val="150000"/>
              </a:lnSpc>
              <a:buNone/>
            </a:pPr>
            <a:r>
              <a:rPr lang="en-US" altLang="zh-CN" sz="1600" dirty="0">
                <a:latin typeface="Comic Sans MS" pitchFamily="66" charset="0"/>
              </a:rPr>
              <a:t> </a:t>
            </a:r>
            <a:r>
              <a:rPr lang="en-US" altLang="zh-CN" sz="1600" dirty="0" smtClean="0">
                <a:latin typeface="Comic Sans MS" pitchFamily="66" charset="0"/>
              </a:rPr>
              <a:t>             </a:t>
            </a:r>
            <a:r>
              <a:rPr lang="en-US" altLang="zh-CN" sz="1600" dirty="0" smtClean="0">
                <a:latin typeface="Comic Sans MS" pitchFamily="66" charset="0"/>
                <a:sym typeface="Wingdings" panose="05000000000000000000" pitchFamily="2" charset="2"/>
              </a:rPr>
              <a:t> information on QCD dynamics</a:t>
            </a:r>
          </a:p>
          <a:p>
            <a:pPr marL="400050" lvl="1" indent="0">
              <a:lnSpc>
                <a:spcPct val="150000"/>
              </a:lnSpc>
              <a:buFont typeface="Wingdings" pitchFamily="2" charset="2"/>
              <a:buChar char="ü"/>
            </a:pPr>
            <a:r>
              <a:rPr lang="en-US" altLang="en-US" sz="1600" dirty="0" smtClean="0">
                <a:latin typeface="Comic Sans MS" pitchFamily="66" charset="0"/>
                <a:sym typeface="Wingdings" panose="05000000000000000000" pitchFamily="2" charset="2"/>
              </a:rPr>
              <a:t>       </a:t>
            </a:r>
            <a:r>
              <a:rPr lang="en-US" altLang="en-US" sz="1600" dirty="0" smtClean="0">
                <a:latin typeface="Comic Sans MS" pitchFamily="66" charset="0"/>
              </a:rPr>
              <a:t>Multi-dimensional mapping of TMDs</a:t>
            </a:r>
          </a:p>
          <a:p>
            <a:pPr eaLnBrk="1" hangingPunct="1">
              <a:lnSpc>
                <a:spcPct val="150000"/>
              </a:lnSpc>
              <a:buFont typeface="Wingdings" pitchFamily="2" charset="2"/>
              <a:buChar char="Ø"/>
            </a:pPr>
            <a:r>
              <a:rPr lang="en-US" altLang="en-US" sz="1600" dirty="0" smtClean="0">
                <a:latin typeface="Comic Sans MS" pitchFamily="66" charset="0"/>
              </a:rPr>
              <a:t>Precision </a:t>
            </a:r>
            <a:r>
              <a:rPr lang="en-US" altLang="en-US" sz="1600" dirty="0" smtClean="0">
                <a:latin typeface="Comic Sans MS" pitchFamily="66" charset="0"/>
                <a:sym typeface="Wingdings" panose="05000000000000000000" pitchFamily="2" charset="2"/>
              </a:rPr>
              <a:t></a:t>
            </a:r>
            <a:r>
              <a:rPr lang="en-US" altLang="en-US" sz="1600" dirty="0" smtClean="0">
                <a:latin typeface="Comic Sans MS" pitchFamily="66" charset="0"/>
              </a:rPr>
              <a:t> high statistics</a:t>
            </a:r>
          </a:p>
          <a:p>
            <a:pPr lvl="1" eaLnBrk="1" hangingPunct="1">
              <a:lnSpc>
                <a:spcPct val="150000"/>
              </a:lnSpc>
            </a:pPr>
            <a:r>
              <a:rPr lang="en-US" altLang="en-US" sz="1600" dirty="0" smtClean="0">
                <a:solidFill>
                  <a:srgbClr val="7030A0"/>
                </a:solidFill>
                <a:latin typeface="Comic Sans MS" pitchFamily="66" charset="0"/>
              </a:rPr>
              <a:t>high luminosity and large acceptance</a:t>
            </a:r>
          </a:p>
        </p:txBody>
      </p:sp>
      <p:sp>
        <p:nvSpPr>
          <p:cNvPr id="4" name="右箭头 3"/>
          <p:cNvSpPr/>
          <p:nvPr/>
        </p:nvSpPr>
        <p:spPr>
          <a:xfrm>
            <a:off x="5072066" y="5786454"/>
            <a:ext cx="642942"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5715008" y="5715016"/>
            <a:ext cx="2571768" cy="461665"/>
          </a:xfrm>
          <a:prstGeom prst="rect">
            <a:avLst/>
          </a:prstGeom>
          <a:noFill/>
        </p:spPr>
        <p:txBody>
          <a:bodyPr wrap="square" rtlCol="0">
            <a:spAutoFit/>
          </a:bodyPr>
          <a:lstStyle/>
          <a:p>
            <a:r>
              <a:rPr lang="en-US" altLang="zh-CN" sz="2400" dirty="0" smtClean="0">
                <a:latin typeface="Arial Black" pitchFamily="34" charset="0"/>
              </a:rPr>
              <a:t> </a:t>
            </a:r>
            <a:r>
              <a:rPr lang="en-US" altLang="zh-CN" sz="2400" dirty="0" smtClean="0">
                <a:solidFill>
                  <a:srgbClr val="FF0000"/>
                </a:solidFill>
                <a:latin typeface="Arial Black" pitchFamily="34" charset="0"/>
              </a:rPr>
              <a:t>SoLID</a:t>
            </a:r>
            <a:endParaRPr lang="zh-CN" altLang="en-US" sz="2400" dirty="0">
              <a:solidFill>
                <a:srgbClr val="FF0000"/>
              </a:solidFill>
              <a:latin typeface="Arial Black" pitchFamily="34" charset="0"/>
            </a:endParaRPr>
          </a:p>
        </p:txBody>
      </p:sp>
      <p:sp>
        <p:nvSpPr>
          <p:cNvPr id="6" name="Slide Number Placeholder 5"/>
          <p:cNvSpPr>
            <a:spLocks noGrp="1"/>
          </p:cNvSpPr>
          <p:nvPr>
            <p:ph type="sldNum" sz="quarter" idx="12"/>
          </p:nvPr>
        </p:nvSpPr>
        <p:spPr/>
        <p:txBody>
          <a:bodyPr/>
          <a:lstStyle/>
          <a:p>
            <a:fld id="{2AD8FB44-09DD-46C6-B9FF-D20F6BE587A9}" type="slidenum">
              <a:rPr lang="zh-CN" altLang="en-US" smtClean="0"/>
              <a:pPr/>
              <a:t>10</a:t>
            </a:fld>
            <a:endParaRPr lang="zh-CN" altLang="en-US"/>
          </a:p>
        </p:txBody>
      </p:sp>
    </p:spTree>
  </p:cSld>
  <p:clrMapOvr>
    <a:masterClrMapping/>
  </p:clrMapOvr>
  <p:transition advClick="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4" name="Content Placeholder 3" descr="phase_com.p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539552" y="1328045"/>
            <a:ext cx="5435476" cy="5382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文本框 5"/>
          <p:cNvSpPr txBox="1"/>
          <p:nvPr/>
        </p:nvSpPr>
        <p:spPr>
          <a:xfrm>
            <a:off x="5814242" y="2534802"/>
            <a:ext cx="3329758" cy="1815882"/>
          </a:xfrm>
          <a:prstGeom prst="rect">
            <a:avLst/>
          </a:prstGeom>
          <a:noFill/>
        </p:spPr>
        <p:txBody>
          <a:bodyPr wrap="none">
            <a:spAutoFit/>
          </a:bodyPr>
          <a:lstStyle/>
          <a:p>
            <a:pPr marL="285750" indent="-285750">
              <a:buFont typeface="Arial" panose="020B0604020202020204" pitchFamily="34" charset="0"/>
              <a:buChar char="•"/>
              <a:defRPr/>
            </a:pPr>
            <a:r>
              <a:rPr lang="en-US" altLang="zh-CN" sz="1600" dirty="0">
                <a:solidFill>
                  <a:srgbClr val="7030A0"/>
                </a:solidFill>
                <a:latin typeface="Comic Sans MS" panose="030F0702030302020204" pitchFamily="66" charset="0"/>
              </a:rPr>
              <a:t>Natural extension of E06-010</a:t>
            </a:r>
          </a:p>
          <a:p>
            <a:pPr>
              <a:defRPr/>
            </a:pPr>
            <a:endParaRPr lang="en-US" altLang="zh-CN" sz="1600" dirty="0">
              <a:solidFill>
                <a:srgbClr val="7030A0"/>
              </a:solidFill>
              <a:latin typeface="Comic Sans MS" panose="030F0702030302020204" pitchFamily="66" charset="0"/>
            </a:endParaRPr>
          </a:p>
          <a:p>
            <a:pPr marL="285750" indent="-285750">
              <a:buFont typeface="Arial" panose="020B0604020202020204" pitchFamily="34" charset="0"/>
              <a:buChar char="•"/>
              <a:defRPr/>
            </a:pPr>
            <a:r>
              <a:rPr lang="en-US" altLang="zh-CN" sz="1600" dirty="0">
                <a:solidFill>
                  <a:srgbClr val="7030A0"/>
                </a:solidFill>
                <a:latin typeface="Comic Sans MS" panose="030F0702030302020204" pitchFamily="66" charset="0"/>
              </a:rPr>
              <a:t>Much wider phase space</a:t>
            </a:r>
          </a:p>
          <a:p>
            <a:pPr marL="285750" indent="-285750">
              <a:buFont typeface="Arial" panose="020B0604020202020204" pitchFamily="34" charset="0"/>
              <a:buChar char="•"/>
              <a:defRPr/>
            </a:pPr>
            <a:endParaRPr lang="en-US" altLang="zh-CN" sz="1600" dirty="0">
              <a:solidFill>
                <a:srgbClr val="7030A0"/>
              </a:solidFill>
              <a:latin typeface="Comic Sans MS" panose="030F0702030302020204" pitchFamily="66" charset="0"/>
            </a:endParaRPr>
          </a:p>
          <a:p>
            <a:pPr marL="285750" indent="-285750">
              <a:buFont typeface="Arial" panose="020B0604020202020204" pitchFamily="34" charset="0"/>
              <a:buChar char="•"/>
              <a:defRPr/>
            </a:pPr>
            <a:r>
              <a:rPr lang="en-US" altLang="zh-CN" sz="1600" dirty="0">
                <a:solidFill>
                  <a:srgbClr val="7030A0"/>
                </a:solidFill>
                <a:latin typeface="Comic Sans MS" panose="030F0702030302020204" pitchFamily="66" charset="0"/>
              </a:rPr>
              <a:t>Both transverse and </a:t>
            </a:r>
          </a:p>
          <a:p>
            <a:pPr>
              <a:defRPr/>
            </a:pPr>
            <a:r>
              <a:rPr lang="en-US" altLang="zh-CN" sz="1600" dirty="0" smtClean="0">
                <a:solidFill>
                  <a:srgbClr val="7030A0"/>
                </a:solidFill>
                <a:latin typeface="Comic Sans MS" panose="030F0702030302020204" pitchFamily="66" charset="0"/>
              </a:rPr>
              <a:t>     longitudinal </a:t>
            </a:r>
            <a:r>
              <a:rPr lang="en-US" altLang="zh-CN" sz="1600" dirty="0">
                <a:solidFill>
                  <a:srgbClr val="7030A0"/>
                </a:solidFill>
                <a:latin typeface="Comic Sans MS" panose="030F0702030302020204" pitchFamily="66" charset="0"/>
              </a:rPr>
              <a:t>polarized target</a:t>
            </a:r>
          </a:p>
          <a:p>
            <a:pPr>
              <a:defRPr/>
            </a:pPr>
            <a:endParaRPr lang="zh-CN" altLang="en-US" sz="1600" dirty="0">
              <a:solidFill>
                <a:srgbClr val="7030A0"/>
              </a:solidFill>
              <a:latin typeface="Comic Sans MS" panose="030F0702030302020204" pitchFamily="66" charset="0"/>
            </a:endParaRPr>
          </a:p>
        </p:txBody>
      </p:sp>
      <p:sp>
        <p:nvSpPr>
          <p:cNvPr id="7" name="标题 1"/>
          <p:cNvSpPr txBox="1">
            <a:spLocks/>
          </p:cNvSpPr>
          <p:nvPr/>
        </p:nvSpPr>
        <p:spPr>
          <a:xfrm>
            <a:off x="500034" y="500042"/>
            <a:ext cx="8229600" cy="51115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dirty="0" smtClean="0">
                <a:latin typeface="Arial Black" pitchFamily="34" charset="0"/>
              </a:rPr>
              <a:t>SoLID-SIDIS Phase Space Coverage</a:t>
            </a:r>
            <a:endParaRPr lang="zh-CN" altLang="en-US" sz="3200" dirty="0">
              <a:latin typeface="Arial Black" pitchFamily="34" charset="0"/>
            </a:endParaRPr>
          </a:p>
        </p:txBody>
      </p:sp>
      <p:sp>
        <p:nvSpPr>
          <p:cNvPr id="4" name="Slide Number Placeholder 3"/>
          <p:cNvSpPr>
            <a:spLocks noGrp="1"/>
          </p:cNvSpPr>
          <p:nvPr>
            <p:ph type="sldNum" sz="quarter" idx="12"/>
          </p:nvPr>
        </p:nvSpPr>
        <p:spPr/>
        <p:txBody>
          <a:bodyPr/>
          <a:lstStyle/>
          <a:p>
            <a:fld id="{2AD8FB44-09DD-46C6-B9FF-D20F6BE587A9}" type="slidenum">
              <a:rPr lang="zh-CN" altLang="en-US" smtClean="0"/>
              <a:pPr/>
              <a:t>11</a:t>
            </a:fld>
            <a:endParaRPr lang="zh-CN" altLang="en-US"/>
          </a:p>
        </p:txBody>
      </p:sp>
    </p:spTree>
    <p:extLst>
      <p:ext uri="{BB962C8B-B14F-4D97-AF65-F5344CB8AC3E}">
        <p14:creationId xmlns:p14="http://schemas.microsoft.com/office/powerpoint/2010/main" xmlns="" val="14998259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29354" y="1745515"/>
            <a:ext cx="8393586" cy="4401205"/>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altLang="zh-CN" sz="1600" dirty="0" smtClean="0">
                <a:latin typeface="Arial Black" pitchFamily="34" charset="0"/>
              </a:rPr>
              <a:t>Approved SIDIS Programs</a:t>
            </a:r>
            <a:r>
              <a:rPr lang="en-US" altLang="zh-CN" sz="1600" dirty="0">
                <a:latin typeface="Arial Black" pitchFamily="34" charset="0"/>
              </a:rPr>
              <a:t>:</a:t>
            </a:r>
          </a:p>
          <a:p>
            <a:pPr>
              <a:lnSpc>
                <a:spcPct val="150000"/>
              </a:lnSpc>
            </a:pPr>
            <a:r>
              <a:rPr lang="en-US" altLang="zh-CN" sz="1600" dirty="0" smtClean="0">
                <a:solidFill>
                  <a:srgbClr val="7030A0"/>
                </a:solidFill>
                <a:latin typeface="Comic Sans MS" pitchFamily="66" charset="0"/>
                <a:cs typeface="Times New Roman" pitchFamily="18" charset="0"/>
                <a:sym typeface="Wingdings" pitchFamily="2" charset="2"/>
              </a:rPr>
              <a:t>    </a:t>
            </a:r>
            <a:r>
              <a:rPr lang="en-US" altLang="zh-CN" sz="1600" dirty="0" smtClean="0">
                <a:solidFill>
                  <a:srgbClr val="7030A0"/>
                </a:solidFill>
                <a:latin typeface="Comic Sans MS" pitchFamily="66" charset="0"/>
                <a:cs typeface="Times New Roman" pitchFamily="18" charset="0"/>
              </a:rPr>
              <a:t>E12-10-006 </a:t>
            </a:r>
            <a:r>
              <a:rPr lang="en-US" altLang="zh-CN" sz="1600" dirty="0">
                <a:solidFill>
                  <a:srgbClr val="7030A0"/>
                </a:solidFill>
                <a:latin typeface="Comic Sans MS" pitchFamily="66" charset="0"/>
                <a:cs typeface="Times New Roman" pitchFamily="18" charset="0"/>
              </a:rPr>
              <a:t>(A</a:t>
            </a:r>
            <a:r>
              <a:rPr lang="en-US" altLang="zh-CN" sz="1600" dirty="0" smtClean="0">
                <a:solidFill>
                  <a:srgbClr val="7030A0"/>
                </a:solidFill>
                <a:latin typeface="Comic Sans MS" pitchFamily="66" charset="0"/>
                <a:cs typeface="Times New Roman" pitchFamily="18" charset="0"/>
              </a:rPr>
              <a:t>), SIDIS with Transversely Polarized He3, 90 days</a:t>
            </a:r>
          </a:p>
          <a:p>
            <a:pPr>
              <a:lnSpc>
                <a:spcPct val="150000"/>
              </a:lnSpc>
            </a:pPr>
            <a:r>
              <a:rPr lang="en-US" altLang="zh-CN" sz="1600" dirty="0" smtClean="0">
                <a:solidFill>
                  <a:srgbClr val="7030A0"/>
                </a:solidFill>
                <a:latin typeface="Comic Sans MS" pitchFamily="66" charset="0"/>
                <a:cs typeface="Times New Roman" pitchFamily="18" charset="0"/>
              </a:rPr>
              <a:t>   </a:t>
            </a:r>
            <a:r>
              <a:rPr lang="en-US" altLang="zh-CN" sz="1600" dirty="0" smtClean="0">
                <a:solidFill>
                  <a:srgbClr val="7030A0"/>
                </a:solidFill>
                <a:latin typeface="Comic Sans MS" pitchFamily="66" charset="0"/>
                <a:cs typeface="Times New Roman" pitchFamily="18" charset="0"/>
                <a:sym typeface="Wingdings" pitchFamily="2" charset="2"/>
              </a:rPr>
              <a:t></a:t>
            </a:r>
            <a:r>
              <a:rPr lang="en-US" altLang="zh-CN" sz="1600" dirty="0" smtClean="0">
                <a:solidFill>
                  <a:srgbClr val="7030A0"/>
                </a:solidFill>
                <a:latin typeface="Comic Sans MS" pitchFamily="66" charset="0"/>
                <a:cs typeface="Times New Roman" pitchFamily="18" charset="0"/>
              </a:rPr>
              <a:t> </a:t>
            </a:r>
            <a:r>
              <a:rPr lang="en-US" altLang="zh-CN" sz="1600" dirty="0">
                <a:solidFill>
                  <a:srgbClr val="7030A0"/>
                </a:solidFill>
                <a:latin typeface="Comic Sans MS" pitchFamily="66" charset="0"/>
                <a:cs typeface="Times New Roman" pitchFamily="18" charset="0"/>
              </a:rPr>
              <a:t>E12-11-007 (A), </a:t>
            </a:r>
            <a:r>
              <a:rPr lang="en-US" altLang="zh-CN" sz="1600" dirty="0" smtClean="0">
                <a:solidFill>
                  <a:srgbClr val="7030A0"/>
                </a:solidFill>
                <a:latin typeface="Comic Sans MS" pitchFamily="66" charset="0"/>
                <a:cs typeface="Times New Roman" pitchFamily="18" charset="0"/>
              </a:rPr>
              <a:t> SIDIS with Longitudinally Polarized He3, 35 days</a:t>
            </a:r>
          </a:p>
          <a:p>
            <a:pPr>
              <a:lnSpc>
                <a:spcPct val="150000"/>
              </a:lnSpc>
            </a:pPr>
            <a:r>
              <a:rPr lang="en-US" altLang="zh-CN" sz="1600" dirty="0" smtClean="0">
                <a:solidFill>
                  <a:srgbClr val="7030A0"/>
                </a:solidFill>
                <a:latin typeface="Comic Sans MS" pitchFamily="66" charset="0"/>
                <a:cs typeface="Times New Roman" pitchFamily="18" charset="0"/>
              </a:rPr>
              <a:t>   </a:t>
            </a:r>
            <a:r>
              <a:rPr lang="en-US" altLang="zh-CN" sz="1600" dirty="0" smtClean="0">
                <a:solidFill>
                  <a:srgbClr val="7030A0"/>
                </a:solidFill>
                <a:latin typeface="Comic Sans MS" pitchFamily="66" charset="0"/>
                <a:cs typeface="Times New Roman" pitchFamily="18" charset="0"/>
                <a:sym typeface="Wingdings" pitchFamily="2" charset="2"/>
              </a:rPr>
              <a:t> </a:t>
            </a:r>
            <a:r>
              <a:rPr lang="en-US" altLang="zh-CN" sz="1600" dirty="0" smtClean="0">
                <a:solidFill>
                  <a:srgbClr val="7030A0"/>
                </a:solidFill>
                <a:latin typeface="Comic Sans MS" pitchFamily="66" charset="0"/>
                <a:cs typeface="Times New Roman" pitchFamily="18" charset="0"/>
              </a:rPr>
              <a:t>E12-11-108 </a:t>
            </a:r>
            <a:r>
              <a:rPr lang="en-US" altLang="zh-CN" sz="1600" dirty="0">
                <a:solidFill>
                  <a:srgbClr val="7030A0"/>
                </a:solidFill>
                <a:latin typeface="Comic Sans MS" pitchFamily="66" charset="0"/>
                <a:cs typeface="Times New Roman" pitchFamily="18" charset="0"/>
              </a:rPr>
              <a:t>(A), </a:t>
            </a:r>
            <a:r>
              <a:rPr lang="en-US" altLang="zh-CN" sz="1600" dirty="0" smtClean="0">
                <a:solidFill>
                  <a:srgbClr val="7030A0"/>
                </a:solidFill>
                <a:latin typeface="Comic Sans MS" pitchFamily="66" charset="0"/>
                <a:cs typeface="Times New Roman" pitchFamily="18" charset="0"/>
              </a:rPr>
              <a:t>  SIDIS with Polarized Proton, 120 days</a:t>
            </a:r>
          </a:p>
          <a:p>
            <a:pPr>
              <a:lnSpc>
                <a:spcPct val="150000"/>
              </a:lnSpc>
            </a:pPr>
            <a:r>
              <a:rPr lang="en-US" altLang="zh-CN" sz="1600" dirty="0" smtClean="0">
                <a:solidFill>
                  <a:srgbClr val="7030A0"/>
                </a:solidFill>
                <a:latin typeface="Comic Sans MS" pitchFamily="66" charset="0"/>
                <a:cs typeface="Times New Roman" pitchFamily="18" charset="0"/>
              </a:rPr>
              <a:t>   </a:t>
            </a:r>
            <a:r>
              <a:rPr lang="en-US" altLang="zh-CN" sz="1600" dirty="0" smtClean="0">
                <a:solidFill>
                  <a:srgbClr val="7030A0"/>
                </a:solidFill>
                <a:latin typeface="Comic Sans MS" pitchFamily="66" charset="0"/>
                <a:cs typeface="Times New Roman" pitchFamily="18" charset="0"/>
                <a:sym typeface="Wingdings" pitchFamily="2" charset="2"/>
              </a:rPr>
              <a:t> </a:t>
            </a:r>
            <a:r>
              <a:rPr lang="en-US" altLang="zh-CN" sz="1600" dirty="0" smtClean="0">
                <a:solidFill>
                  <a:srgbClr val="7030A0"/>
                </a:solidFill>
                <a:latin typeface="Comic Sans MS" pitchFamily="66" charset="0"/>
                <a:cs typeface="Times New Roman" pitchFamily="18" charset="0"/>
              </a:rPr>
              <a:t>and bonus runs ...</a:t>
            </a:r>
            <a:endParaRPr lang="en-US" altLang="zh-CN" sz="1600" dirty="0">
              <a:solidFill>
                <a:srgbClr val="7030A0"/>
              </a:solidFill>
              <a:latin typeface="Comic Sans MS" pitchFamily="66" charset="0"/>
              <a:cs typeface="Times New Roman" pitchFamily="18" charset="0"/>
            </a:endParaRPr>
          </a:p>
          <a:p>
            <a:pPr marL="342900" lvl="1" indent="-342900">
              <a:lnSpc>
                <a:spcPct val="200000"/>
              </a:lnSpc>
              <a:buFont typeface="Wingdings" pitchFamily="2" charset="2"/>
              <a:buChar char="p"/>
            </a:pPr>
            <a:r>
              <a:rPr lang="en-US" altLang="zh-CN" sz="1600" dirty="0" smtClean="0">
                <a:latin typeface="Arial Black" pitchFamily="34" charset="0"/>
              </a:rPr>
              <a:t>OtherPhysics Programs:</a:t>
            </a:r>
          </a:p>
          <a:p>
            <a:pPr marL="342900" lvl="1" indent="-342900">
              <a:lnSpc>
                <a:spcPct val="200000"/>
              </a:lnSpc>
              <a:buFont typeface="Wingdings" panose="05000000000000000000" pitchFamily="2" charset="2"/>
              <a:buChar char="v"/>
            </a:pPr>
            <a:r>
              <a:rPr lang="en-US" altLang="zh-CN" sz="1600" dirty="0" smtClean="0">
                <a:solidFill>
                  <a:schemeClr val="tx1">
                    <a:lumMod val="95000"/>
                    <a:lumOff val="5000"/>
                  </a:schemeClr>
                </a:solidFill>
                <a:latin typeface="Comic Sans MS" pitchFamily="66" charset="0"/>
                <a:cs typeface="Times New Roman" pitchFamily="18" charset="0"/>
              </a:rPr>
              <a:t>Parity </a:t>
            </a:r>
            <a:r>
              <a:rPr lang="en-US" altLang="zh-CN" sz="1600" dirty="0">
                <a:solidFill>
                  <a:schemeClr val="tx1">
                    <a:lumMod val="95000"/>
                    <a:lumOff val="5000"/>
                  </a:schemeClr>
                </a:solidFill>
                <a:latin typeface="Comic Sans MS" pitchFamily="66" charset="0"/>
                <a:cs typeface="Times New Roman" pitchFamily="18" charset="0"/>
              </a:rPr>
              <a:t>Violation Deep Inelastic Scattering (PVDIS</a:t>
            </a:r>
            <a:r>
              <a:rPr lang="en-US" altLang="zh-CN" sz="1600" dirty="0" smtClean="0">
                <a:solidFill>
                  <a:schemeClr val="tx1">
                    <a:lumMod val="95000"/>
                    <a:lumOff val="5000"/>
                  </a:schemeClr>
                </a:solidFill>
                <a:latin typeface="Comic Sans MS" pitchFamily="66" charset="0"/>
                <a:cs typeface="Times New Roman" pitchFamily="18" charset="0"/>
              </a:rPr>
              <a:t>):</a:t>
            </a:r>
            <a:r>
              <a:rPr lang="en-US" altLang="zh-CN" sz="1600" dirty="0">
                <a:latin typeface="Comic Sans MS" pitchFamily="66" charset="0"/>
                <a:cs typeface="Times New Roman" pitchFamily="18" charset="0"/>
              </a:rPr>
              <a:t> </a:t>
            </a:r>
            <a:r>
              <a:rPr lang="en-US" altLang="zh-CN" sz="1600" dirty="0" smtClean="0">
                <a:solidFill>
                  <a:srgbClr val="7030A0"/>
                </a:solidFill>
                <a:latin typeface="Comic Sans MS" pitchFamily="66" charset="0"/>
                <a:cs typeface="Times New Roman" pitchFamily="18" charset="0"/>
              </a:rPr>
              <a:t>E12-10-007 (169 </a:t>
            </a:r>
            <a:r>
              <a:rPr lang="en-US" altLang="zh-CN" sz="1600" dirty="0">
                <a:solidFill>
                  <a:srgbClr val="7030A0"/>
                </a:solidFill>
                <a:latin typeface="Comic Sans MS" pitchFamily="66" charset="0"/>
                <a:cs typeface="Times New Roman" pitchFamily="18" charset="0"/>
              </a:rPr>
              <a:t>days, </a:t>
            </a:r>
            <a:r>
              <a:rPr lang="en-US" altLang="zh-CN" sz="1600" dirty="0" smtClean="0">
                <a:solidFill>
                  <a:srgbClr val="7030A0"/>
                </a:solidFill>
                <a:latin typeface="Comic Sans MS" pitchFamily="66" charset="0"/>
                <a:cs typeface="Times New Roman" pitchFamily="18" charset="0"/>
              </a:rPr>
              <a:t>A)</a:t>
            </a:r>
            <a:endParaRPr lang="en-US" altLang="zh-CN" sz="1600" dirty="0">
              <a:solidFill>
                <a:schemeClr val="tx1">
                  <a:lumMod val="95000"/>
                  <a:lumOff val="5000"/>
                </a:schemeClr>
              </a:solidFill>
              <a:latin typeface="Comic Sans MS" pitchFamily="66" charset="0"/>
              <a:cs typeface="Times New Roman" pitchFamily="18" charset="0"/>
            </a:endParaRPr>
          </a:p>
          <a:p>
            <a:pPr marL="285750" lvl="1" indent="-285750">
              <a:lnSpc>
                <a:spcPct val="150000"/>
              </a:lnSpc>
              <a:buFont typeface="Wingdings" panose="05000000000000000000" pitchFamily="2" charset="2"/>
              <a:buChar char="v"/>
            </a:pPr>
            <a:r>
              <a:rPr lang="en-US" altLang="zh-CN" sz="1600" dirty="0" smtClean="0">
                <a:solidFill>
                  <a:schemeClr val="tx1">
                    <a:lumMod val="95000"/>
                    <a:lumOff val="5000"/>
                  </a:schemeClr>
                </a:solidFill>
                <a:latin typeface="Comic Sans MS" pitchFamily="66" charset="0"/>
                <a:cs typeface="Times New Roman" pitchFamily="18" charset="0"/>
              </a:rPr>
              <a:t>J/</a:t>
            </a:r>
            <a:r>
              <a:rPr lang="el-GR" altLang="zh-CN" sz="1600" dirty="0">
                <a:solidFill>
                  <a:schemeClr val="tx1">
                    <a:lumMod val="95000"/>
                    <a:lumOff val="5000"/>
                  </a:schemeClr>
                </a:solidFill>
                <a:latin typeface="Comic Sans MS" pitchFamily="66" charset="0"/>
                <a:cs typeface="Times New Roman" pitchFamily="18" charset="0"/>
                <a:sym typeface="Wingdings" pitchFamily="2" charset="2"/>
              </a:rPr>
              <a:t>ψ </a:t>
            </a:r>
            <a:r>
              <a:rPr lang="en-US" altLang="zh-CN" sz="1600" dirty="0">
                <a:solidFill>
                  <a:schemeClr val="tx1">
                    <a:lumMod val="95000"/>
                    <a:lumOff val="5000"/>
                  </a:schemeClr>
                </a:solidFill>
                <a:latin typeface="Comic Sans MS" pitchFamily="66" charset="0"/>
                <a:cs typeface="Times New Roman" pitchFamily="18" charset="0"/>
              </a:rPr>
              <a:t>: </a:t>
            </a:r>
            <a:r>
              <a:rPr lang="en-US" altLang="zh-CN" sz="1600" dirty="0" smtClean="0">
                <a:latin typeface="Comic Sans MS" pitchFamily="66" charset="0"/>
                <a:cs typeface="Times New Roman" pitchFamily="18" charset="0"/>
                <a:sym typeface="Wingdings" pitchFamily="2" charset="2"/>
              </a:rPr>
              <a:t>Near </a:t>
            </a:r>
            <a:r>
              <a:rPr lang="en-US" altLang="zh-CN" sz="1600" dirty="0">
                <a:latin typeface="Comic Sans MS" pitchFamily="66" charset="0"/>
                <a:cs typeface="Times New Roman" pitchFamily="18" charset="0"/>
                <a:sym typeface="Wingdings" pitchFamily="2" charset="2"/>
              </a:rPr>
              <a:t>Threshold Electroproduction of J/</a:t>
            </a:r>
            <a:r>
              <a:rPr lang="el-GR" altLang="zh-CN" sz="1600" dirty="0">
                <a:latin typeface="Comic Sans MS" pitchFamily="66" charset="0"/>
                <a:cs typeface="Times New Roman" pitchFamily="18" charset="0"/>
                <a:sym typeface="Wingdings" pitchFamily="2" charset="2"/>
              </a:rPr>
              <a:t>ψ</a:t>
            </a:r>
            <a:r>
              <a:rPr lang="en-US" altLang="zh-CN" sz="1600" dirty="0">
                <a:latin typeface="Comic Sans MS" pitchFamily="66" charset="0"/>
                <a:cs typeface="Times New Roman" pitchFamily="18" charset="0"/>
                <a:sym typeface="Wingdings" pitchFamily="2" charset="2"/>
              </a:rPr>
              <a:t> </a:t>
            </a:r>
            <a:r>
              <a:rPr lang="en-US" altLang="zh-CN" sz="1600" dirty="0">
                <a:latin typeface="Comic Sans MS" pitchFamily="66" charset="0"/>
                <a:cs typeface="Times New Roman" pitchFamily="18" charset="0"/>
              </a:rPr>
              <a:t>at 11 </a:t>
            </a:r>
            <a:r>
              <a:rPr lang="en-US" altLang="zh-CN" sz="1600" dirty="0" smtClean="0">
                <a:latin typeface="Comic Sans MS" pitchFamily="66" charset="0"/>
                <a:cs typeface="Times New Roman" pitchFamily="18" charset="0"/>
              </a:rPr>
              <a:t>GeV: </a:t>
            </a:r>
            <a:r>
              <a:rPr lang="en-US" altLang="zh-CN" sz="1600" dirty="0">
                <a:solidFill>
                  <a:srgbClr val="7030A0"/>
                </a:solidFill>
                <a:latin typeface="Comic Sans MS" pitchFamily="66" charset="0"/>
                <a:cs typeface="Times New Roman" pitchFamily="18" charset="0"/>
              </a:rPr>
              <a:t>E12-12-006 (60 days, A-</a:t>
            </a:r>
            <a:r>
              <a:rPr lang="en-US" altLang="zh-CN" sz="1600" dirty="0" smtClean="0">
                <a:solidFill>
                  <a:srgbClr val="7030A0"/>
                </a:solidFill>
                <a:latin typeface="Comic Sans MS" pitchFamily="66" charset="0"/>
                <a:cs typeface="Times New Roman" pitchFamily="18" charset="0"/>
              </a:rPr>
              <a:t>)</a:t>
            </a:r>
          </a:p>
          <a:p>
            <a:pPr marL="285750" lvl="1" indent="-285750">
              <a:lnSpc>
                <a:spcPct val="150000"/>
              </a:lnSpc>
              <a:buFont typeface="Wingdings" panose="05000000000000000000" pitchFamily="2" charset="2"/>
              <a:buChar char="v"/>
            </a:pPr>
            <a:r>
              <a:rPr lang="en-US" altLang="zh-CN" sz="1600" i="1" dirty="0" smtClean="0">
                <a:solidFill>
                  <a:srgbClr val="C00000"/>
                </a:solidFill>
                <a:latin typeface="Comic Sans MS" pitchFamily="66" charset="0"/>
                <a:cs typeface="Times New Roman" pitchFamily="18" charset="0"/>
              </a:rPr>
              <a:t>(new LOIs &amp; Proposals) </a:t>
            </a:r>
            <a:r>
              <a:rPr lang="en-US" altLang="zh-CN" sz="1600" dirty="0" smtClean="0">
                <a:solidFill>
                  <a:schemeClr val="tx1">
                    <a:lumMod val="95000"/>
                    <a:lumOff val="5000"/>
                  </a:schemeClr>
                </a:solidFill>
                <a:latin typeface="Comic Sans MS" pitchFamily="66" charset="0"/>
                <a:cs typeface="Times New Roman" pitchFamily="18" charset="0"/>
              </a:rPr>
              <a:t>Generalized Parton Distributions (GPDs): </a:t>
            </a:r>
          </a:p>
          <a:p>
            <a:pPr marL="0" lvl="1">
              <a:lnSpc>
                <a:spcPct val="150000"/>
              </a:lnSpc>
            </a:pPr>
            <a:r>
              <a:rPr lang="en-US" altLang="zh-CN" sz="1600" dirty="0">
                <a:solidFill>
                  <a:srgbClr val="7030A0"/>
                </a:solidFill>
                <a:latin typeface="Comic Sans MS" pitchFamily="66" charset="0"/>
                <a:cs typeface="Times New Roman" pitchFamily="18" charset="0"/>
              </a:rPr>
              <a:t> </a:t>
            </a:r>
            <a:r>
              <a:rPr lang="en-US" altLang="zh-CN" sz="1600" dirty="0" smtClean="0">
                <a:solidFill>
                  <a:srgbClr val="7030A0"/>
                </a:solidFill>
                <a:latin typeface="Comic Sans MS" pitchFamily="66" charset="0"/>
                <a:cs typeface="Times New Roman" pitchFamily="18" charset="0"/>
              </a:rPr>
              <a:t>          polarized-proton/neutron DVCS, Doubly DVCS, TCS, etc</a:t>
            </a:r>
          </a:p>
          <a:p>
            <a:pPr marL="285750" lvl="1" indent="-285750">
              <a:lnSpc>
                <a:spcPct val="150000"/>
              </a:lnSpc>
              <a:buFont typeface="Wingdings" panose="05000000000000000000" pitchFamily="2" charset="2"/>
              <a:buChar char="v"/>
            </a:pPr>
            <a:r>
              <a:rPr lang="en-US" altLang="zh-CN" sz="1600" dirty="0" smtClean="0">
                <a:solidFill>
                  <a:schemeClr val="tx1">
                    <a:lumMod val="95000"/>
                    <a:lumOff val="5000"/>
                  </a:schemeClr>
                </a:solidFill>
                <a:latin typeface="Comic Sans MS" pitchFamily="66" charset="0"/>
                <a:cs typeface="Times New Roman" pitchFamily="18" charset="0"/>
              </a:rPr>
              <a:t>more </a:t>
            </a:r>
            <a:endParaRPr lang="en-US" altLang="zh-CN" sz="1600" dirty="0">
              <a:solidFill>
                <a:schemeClr val="tx1">
                  <a:lumMod val="95000"/>
                  <a:lumOff val="5000"/>
                </a:schemeClr>
              </a:solidFill>
              <a:latin typeface="Comic Sans MS" pitchFamily="66" charset="0"/>
              <a:cs typeface="Times New Roman" pitchFamily="18" charset="0"/>
            </a:endParaRPr>
          </a:p>
        </p:txBody>
      </p:sp>
      <p:sp>
        <p:nvSpPr>
          <p:cNvPr id="2" name="标题 1"/>
          <p:cNvSpPr>
            <a:spLocks noGrp="1"/>
          </p:cNvSpPr>
          <p:nvPr>
            <p:ph type="title"/>
          </p:nvPr>
        </p:nvSpPr>
        <p:spPr>
          <a:xfrm>
            <a:off x="457200" y="274638"/>
            <a:ext cx="8229600" cy="511156"/>
          </a:xfrm>
        </p:spPr>
        <p:txBody>
          <a:bodyPr>
            <a:noAutofit/>
          </a:bodyPr>
          <a:lstStyle/>
          <a:p>
            <a:r>
              <a:rPr lang="en-US" altLang="zh-CN" sz="3200" dirty="0" smtClean="0">
                <a:latin typeface="Arial Black" pitchFamily="34" charset="0"/>
              </a:rPr>
              <a:t>About SoLID</a:t>
            </a:r>
            <a:endParaRPr lang="zh-CN" altLang="en-US" sz="3200" dirty="0">
              <a:latin typeface="Arial Black" pitchFamily="34" charset="0"/>
            </a:endParaRPr>
          </a:p>
        </p:txBody>
      </p:sp>
      <p:sp>
        <p:nvSpPr>
          <p:cNvPr id="7" name="矩形 6"/>
          <p:cNvSpPr/>
          <p:nvPr/>
        </p:nvSpPr>
        <p:spPr>
          <a:xfrm>
            <a:off x="429354" y="993884"/>
            <a:ext cx="7000166" cy="830997"/>
          </a:xfrm>
          <a:prstGeom prst="rect">
            <a:avLst/>
          </a:prstGeom>
        </p:spPr>
        <p:txBody>
          <a:bodyPr wrap="square">
            <a:spAutoFit/>
          </a:bodyPr>
          <a:lstStyle/>
          <a:p>
            <a:pPr marL="285750" indent="-285750">
              <a:lnSpc>
                <a:spcPct val="150000"/>
              </a:lnSpc>
              <a:buFont typeface="Wingdings" panose="05000000000000000000" pitchFamily="2" charset="2"/>
              <a:buChar char="q"/>
            </a:pPr>
            <a:r>
              <a:rPr lang="en-US" altLang="zh-CN" sz="1600" dirty="0">
                <a:latin typeface="Arial Black" pitchFamily="34" charset="0"/>
              </a:rPr>
              <a:t>SoLID: </a:t>
            </a:r>
            <a:r>
              <a:rPr lang="en-US" altLang="en-US" sz="1600" b="1" dirty="0" smtClean="0">
                <a:solidFill>
                  <a:srgbClr val="FF0000"/>
                </a:solidFill>
                <a:latin typeface="Arial Black" pitchFamily="34" charset="0"/>
              </a:rPr>
              <a:t>So</a:t>
            </a:r>
            <a:r>
              <a:rPr lang="en-US" altLang="en-US" sz="1600" dirty="0" smtClean="0">
                <a:latin typeface="Arial Black" pitchFamily="34" charset="0"/>
              </a:rPr>
              <a:t>lenoidal </a:t>
            </a:r>
            <a:r>
              <a:rPr lang="en-US" altLang="en-US" sz="1600" b="1" dirty="0">
                <a:solidFill>
                  <a:srgbClr val="FF0000"/>
                </a:solidFill>
                <a:latin typeface="Arial Black" pitchFamily="34" charset="0"/>
              </a:rPr>
              <a:t>L</a:t>
            </a:r>
            <a:r>
              <a:rPr lang="en-US" altLang="en-US" sz="1600" dirty="0">
                <a:latin typeface="Arial Black" pitchFamily="34" charset="0"/>
              </a:rPr>
              <a:t>arge </a:t>
            </a:r>
            <a:r>
              <a:rPr lang="en-US" altLang="en-US" sz="1600" b="1" dirty="0">
                <a:solidFill>
                  <a:srgbClr val="FF0000"/>
                </a:solidFill>
                <a:latin typeface="Arial Black" pitchFamily="34" charset="0"/>
              </a:rPr>
              <a:t>I</a:t>
            </a:r>
            <a:r>
              <a:rPr lang="en-US" altLang="en-US" sz="1600" dirty="0">
                <a:latin typeface="Arial Black" pitchFamily="34" charset="0"/>
              </a:rPr>
              <a:t>ntensity </a:t>
            </a:r>
            <a:r>
              <a:rPr lang="en-US" altLang="en-US" sz="1600" b="1" dirty="0" smtClean="0">
                <a:solidFill>
                  <a:srgbClr val="FF0000"/>
                </a:solidFill>
                <a:latin typeface="Arial Black" pitchFamily="34" charset="0"/>
              </a:rPr>
              <a:t>D</a:t>
            </a:r>
            <a:r>
              <a:rPr lang="en-US" altLang="en-US" sz="1600" dirty="0" smtClean="0">
                <a:latin typeface="Arial Black" pitchFamily="34" charset="0"/>
              </a:rPr>
              <a:t>evice</a:t>
            </a:r>
            <a:endParaRPr lang="en-US" sz="1600" dirty="0"/>
          </a:p>
          <a:p>
            <a:pPr>
              <a:lnSpc>
                <a:spcPct val="150000"/>
              </a:lnSpc>
            </a:pPr>
            <a:r>
              <a:rPr lang="en-US" altLang="zh-CN" sz="1600" dirty="0" smtClean="0">
                <a:solidFill>
                  <a:schemeClr val="tx1">
                    <a:lumMod val="95000"/>
                    <a:lumOff val="5000"/>
                  </a:schemeClr>
                </a:solidFill>
                <a:latin typeface="Comic Sans MS" pitchFamily="66" charset="0"/>
                <a:cs typeface="Times New Roman" pitchFamily="18" charset="0"/>
              </a:rPr>
              <a:t>                High Intensity (10</a:t>
            </a:r>
            <a:r>
              <a:rPr lang="en-US" altLang="zh-CN" sz="1600" baseline="30000" dirty="0" smtClean="0">
                <a:solidFill>
                  <a:schemeClr val="tx1">
                    <a:lumMod val="95000"/>
                    <a:lumOff val="5000"/>
                  </a:schemeClr>
                </a:solidFill>
                <a:latin typeface="Comic Sans MS" pitchFamily="66" charset="0"/>
                <a:cs typeface="Times New Roman" pitchFamily="18" charset="0"/>
              </a:rPr>
              <a:t>37</a:t>
            </a:r>
            <a:r>
              <a:rPr lang="en-US" altLang="zh-CN" sz="1600" dirty="0" smtClean="0">
                <a:solidFill>
                  <a:schemeClr val="tx1">
                    <a:lumMod val="95000"/>
                    <a:lumOff val="5000"/>
                  </a:schemeClr>
                </a:solidFill>
                <a:latin typeface="Comic Sans MS" pitchFamily="66" charset="0"/>
                <a:cs typeface="Times New Roman" pitchFamily="18" charset="0"/>
              </a:rPr>
              <a:t> ~ 10</a:t>
            </a:r>
            <a:r>
              <a:rPr lang="en-US" altLang="zh-CN" sz="1600" baseline="30000" dirty="0" smtClean="0">
                <a:solidFill>
                  <a:schemeClr val="tx1">
                    <a:lumMod val="95000"/>
                    <a:lumOff val="5000"/>
                  </a:schemeClr>
                </a:solidFill>
                <a:latin typeface="Comic Sans MS" pitchFamily="66" charset="0"/>
                <a:cs typeface="Times New Roman" pitchFamily="18" charset="0"/>
              </a:rPr>
              <a:t>39</a:t>
            </a:r>
            <a:r>
              <a:rPr lang="en-US" altLang="zh-CN" sz="1600" dirty="0" smtClean="0">
                <a:solidFill>
                  <a:schemeClr val="tx1">
                    <a:lumMod val="95000"/>
                    <a:lumOff val="5000"/>
                  </a:schemeClr>
                </a:solidFill>
                <a:latin typeface="Comic Sans MS" pitchFamily="66" charset="0"/>
                <a:cs typeface="Times New Roman" pitchFamily="18" charset="0"/>
              </a:rPr>
              <a:t> cm</a:t>
            </a:r>
            <a:r>
              <a:rPr lang="en-US" altLang="zh-CN" sz="1600" baseline="30000" dirty="0" smtClean="0">
                <a:solidFill>
                  <a:schemeClr val="tx1">
                    <a:lumMod val="95000"/>
                    <a:lumOff val="5000"/>
                  </a:schemeClr>
                </a:solidFill>
                <a:latin typeface="Comic Sans MS" pitchFamily="66" charset="0"/>
                <a:cs typeface="Times New Roman" pitchFamily="18" charset="0"/>
              </a:rPr>
              <a:t>-2</a:t>
            </a:r>
            <a:r>
              <a:rPr lang="en-US" altLang="zh-CN" sz="1600" dirty="0" smtClean="0">
                <a:solidFill>
                  <a:schemeClr val="tx1">
                    <a:lumMod val="95000"/>
                    <a:lumOff val="5000"/>
                  </a:schemeClr>
                </a:solidFill>
                <a:latin typeface="Comic Sans MS" pitchFamily="66" charset="0"/>
                <a:cs typeface="Times New Roman" pitchFamily="18" charset="0"/>
              </a:rPr>
              <a:t>s</a:t>
            </a:r>
            <a:r>
              <a:rPr lang="en-US" altLang="zh-CN" sz="1600" baseline="30000" dirty="0" smtClean="0">
                <a:solidFill>
                  <a:schemeClr val="tx1">
                    <a:lumMod val="95000"/>
                    <a:lumOff val="5000"/>
                  </a:schemeClr>
                </a:solidFill>
                <a:latin typeface="Comic Sans MS" pitchFamily="66" charset="0"/>
                <a:cs typeface="Times New Roman" pitchFamily="18" charset="0"/>
              </a:rPr>
              <a:t>-1</a:t>
            </a:r>
            <a:r>
              <a:rPr lang="en-US" altLang="zh-CN" sz="1600" dirty="0" smtClean="0">
                <a:solidFill>
                  <a:schemeClr val="tx1">
                    <a:lumMod val="95000"/>
                    <a:lumOff val="5000"/>
                  </a:schemeClr>
                </a:solidFill>
                <a:latin typeface="Comic Sans MS" pitchFamily="66" charset="0"/>
                <a:cs typeface="Times New Roman" pitchFamily="18" charset="0"/>
              </a:rPr>
              <a:t>) and Large Acceptance</a:t>
            </a:r>
            <a:endParaRPr lang="zh-CN" altLang="en-US" sz="1600" dirty="0"/>
          </a:p>
        </p:txBody>
      </p:sp>
      <p:sp>
        <p:nvSpPr>
          <p:cNvPr id="6" name="Slide Number Placeholder 5"/>
          <p:cNvSpPr>
            <a:spLocks noGrp="1"/>
          </p:cNvSpPr>
          <p:nvPr>
            <p:ph type="sldNum" sz="quarter" idx="12"/>
          </p:nvPr>
        </p:nvSpPr>
        <p:spPr/>
        <p:txBody>
          <a:bodyPr/>
          <a:lstStyle/>
          <a:p>
            <a:fld id="{2AD8FB44-09DD-46C6-B9FF-D20F6BE587A9}" type="slidenum">
              <a:rPr lang="zh-CN" altLang="en-US" smtClean="0"/>
              <a:pPr/>
              <a:t>12</a:t>
            </a:fld>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C:\DOCUME~1\ADMINI~1\LOCALS~1\Temp\VMwareDnD\b17f9139\SIDIS_FASPD.png"/>
          <p:cNvPicPr>
            <a:picLocks noChangeAspect="1" noChangeArrowheads="1"/>
          </p:cNvPicPr>
          <p:nvPr/>
        </p:nvPicPr>
        <p:blipFill>
          <a:blip r:embed="rId3"/>
          <a:srcRect/>
          <a:stretch>
            <a:fillRect/>
          </a:stretch>
        </p:blipFill>
        <p:spPr bwMode="auto">
          <a:xfrm flipH="1">
            <a:off x="6538780" y="4929199"/>
            <a:ext cx="819302" cy="1928826"/>
          </a:xfrm>
          <a:prstGeom prst="rect">
            <a:avLst/>
          </a:prstGeom>
          <a:noFill/>
        </p:spPr>
      </p:pic>
      <p:pic>
        <p:nvPicPr>
          <p:cNvPr id="84995" name="Picture 3" descr="C:\DOCUME~1\ADMINI~1\LOCALS~1\Temp\VMwareDnD\fc820cf0\SIDIS_MRPC.png"/>
          <p:cNvPicPr>
            <a:picLocks noChangeAspect="1" noChangeArrowheads="1"/>
          </p:cNvPicPr>
          <p:nvPr/>
        </p:nvPicPr>
        <p:blipFill>
          <a:blip r:embed="rId4"/>
          <a:srcRect/>
          <a:stretch>
            <a:fillRect/>
          </a:stretch>
        </p:blipFill>
        <p:spPr bwMode="auto">
          <a:xfrm rot="10800000" flipH="1">
            <a:off x="7293759" y="4919017"/>
            <a:ext cx="921579" cy="1928825"/>
          </a:xfrm>
          <a:prstGeom prst="rect">
            <a:avLst/>
          </a:prstGeom>
          <a:noFill/>
        </p:spPr>
      </p:pic>
      <p:pic>
        <p:nvPicPr>
          <p:cNvPr id="84996" name="Picture 4" descr="C:\DOCUME~1\ADMINI~1\LOCALS~1\Temp\VMwareDnD\fe800afe\SIDIS_HGC.png"/>
          <p:cNvPicPr>
            <a:picLocks noChangeAspect="1" noChangeArrowheads="1"/>
          </p:cNvPicPr>
          <p:nvPr/>
        </p:nvPicPr>
        <p:blipFill>
          <a:blip r:embed="rId5"/>
          <a:srcRect/>
          <a:stretch>
            <a:fillRect/>
          </a:stretch>
        </p:blipFill>
        <p:spPr bwMode="auto">
          <a:xfrm rot="10800000" flipH="1">
            <a:off x="5643538" y="4919015"/>
            <a:ext cx="965681" cy="1928827"/>
          </a:xfrm>
          <a:prstGeom prst="rect">
            <a:avLst/>
          </a:prstGeom>
          <a:noFill/>
        </p:spPr>
      </p:pic>
      <p:pic>
        <p:nvPicPr>
          <p:cNvPr id="84997" name="Picture 5" descr="C:\DOCUME~1\ADMINI~1\LOCALS~1\Temp\VMwareDnD\b1f49024\SIDIS_LGC.png"/>
          <p:cNvPicPr>
            <a:picLocks noChangeAspect="1" noChangeArrowheads="1"/>
          </p:cNvPicPr>
          <p:nvPr/>
        </p:nvPicPr>
        <p:blipFill>
          <a:blip r:embed="rId6"/>
          <a:srcRect/>
          <a:stretch>
            <a:fillRect/>
          </a:stretch>
        </p:blipFill>
        <p:spPr bwMode="auto">
          <a:xfrm rot="10800000" flipH="1">
            <a:off x="4416574" y="4929196"/>
            <a:ext cx="1280782" cy="1928827"/>
          </a:xfrm>
          <a:prstGeom prst="rect">
            <a:avLst/>
          </a:prstGeom>
          <a:noFill/>
        </p:spPr>
      </p:pic>
      <p:pic>
        <p:nvPicPr>
          <p:cNvPr id="84999" name="Picture 7" descr="C:\DOCUME~1\ADMINI~1\LOCALS~1\Temp\VMwareDnD\ec0b3d87\SIDIS_FAEC.png"/>
          <p:cNvPicPr>
            <a:picLocks noChangeAspect="1" noChangeArrowheads="1"/>
          </p:cNvPicPr>
          <p:nvPr/>
        </p:nvPicPr>
        <p:blipFill>
          <a:blip r:embed="rId7"/>
          <a:srcRect/>
          <a:stretch>
            <a:fillRect/>
          </a:stretch>
        </p:blipFill>
        <p:spPr bwMode="auto">
          <a:xfrm>
            <a:off x="8215306" y="4896560"/>
            <a:ext cx="718821" cy="1890026"/>
          </a:xfrm>
          <a:prstGeom prst="rect">
            <a:avLst/>
          </a:prstGeom>
          <a:noFill/>
        </p:spPr>
      </p:pic>
      <p:pic>
        <p:nvPicPr>
          <p:cNvPr id="85000" name="Picture 8" descr="C:\DOCUME~1\ADMINI~1\LOCALS~1\Temp\VMwareDnD\a3f4a640\SIDIS_LAEC.png"/>
          <p:cNvPicPr>
            <a:picLocks noChangeAspect="1" noChangeArrowheads="1"/>
          </p:cNvPicPr>
          <p:nvPr/>
        </p:nvPicPr>
        <p:blipFill>
          <a:blip r:embed="rId8"/>
          <a:srcRect/>
          <a:stretch>
            <a:fillRect/>
          </a:stretch>
        </p:blipFill>
        <p:spPr bwMode="auto">
          <a:xfrm>
            <a:off x="2857456" y="4922870"/>
            <a:ext cx="1631540" cy="1847843"/>
          </a:xfrm>
          <a:prstGeom prst="rect">
            <a:avLst/>
          </a:prstGeom>
          <a:noFill/>
          <a:ln>
            <a:noFill/>
          </a:ln>
        </p:spPr>
      </p:pic>
      <p:pic>
        <p:nvPicPr>
          <p:cNvPr id="85001" name="Picture 9" descr="C:\DOCUME~1\ADMINI~1\LOCALS~1\Temp\VMwareDnD\b1f6900f\SIDIS_LASPD.png"/>
          <p:cNvPicPr>
            <a:picLocks noChangeAspect="1" noChangeArrowheads="1"/>
          </p:cNvPicPr>
          <p:nvPr/>
        </p:nvPicPr>
        <p:blipFill>
          <a:blip r:embed="rId9"/>
          <a:srcRect/>
          <a:stretch>
            <a:fillRect/>
          </a:stretch>
        </p:blipFill>
        <p:spPr bwMode="auto">
          <a:xfrm>
            <a:off x="2285952" y="4922894"/>
            <a:ext cx="643781" cy="1792254"/>
          </a:xfrm>
          <a:prstGeom prst="rect">
            <a:avLst/>
          </a:prstGeom>
          <a:noFill/>
        </p:spPr>
      </p:pic>
      <p:sp>
        <p:nvSpPr>
          <p:cNvPr id="11" name="TextBox 10"/>
          <p:cNvSpPr txBox="1"/>
          <p:nvPr/>
        </p:nvSpPr>
        <p:spPr>
          <a:xfrm>
            <a:off x="142844" y="785794"/>
            <a:ext cx="8858280" cy="1246495"/>
          </a:xfrm>
          <a:prstGeom prst="rect">
            <a:avLst/>
          </a:prstGeom>
          <a:noFill/>
        </p:spPr>
        <p:txBody>
          <a:bodyPr wrap="square" rtlCol="0">
            <a:spAutoFit/>
          </a:bodyPr>
          <a:lstStyle/>
          <a:p>
            <a:pPr>
              <a:lnSpc>
                <a:spcPct val="150000"/>
              </a:lnSpc>
              <a:buFont typeface="Wingdings" pitchFamily="2" charset="2"/>
              <a:buChar char="u"/>
            </a:pPr>
            <a:r>
              <a:rPr lang="en-US" altLang="zh-CN" sz="1600" dirty="0" smtClean="0">
                <a:solidFill>
                  <a:schemeClr val="tx1">
                    <a:lumMod val="95000"/>
                    <a:lumOff val="5000"/>
                  </a:schemeClr>
                </a:solidFill>
                <a:latin typeface="Comic Sans MS" pitchFamily="66" charset="0"/>
                <a:cs typeface="Times New Roman" pitchFamily="18" charset="0"/>
              </a:rPr>
              <a:t> High Intensity (10</a:t>
            </a:r>
            <a:r>
              <a:rPr lang="en-US" altLang="zh-CN" sz="1600" baseline="30000" dirty="0" smtClean="0">
                <a:solidFill>
                  <a:schemeClr val="tx1">
                    <a:lumMod val="95000"/>
                    <a:lumOff val="5000"/>
                  </a:schemeClr>
                </a:solidFill>
                <a:latin typeface="Comic Sans MS" pitchFamily="66" charset="0"/>
                <a:cs typeface="Times New Roman" pitchFamily="18" charset="0"/>
              </a:rPr>
              <a:t>37</a:t>
            </a:r>
            <a:r>
              <a:rPr lang="en-US" altLang="zh-CN" sz="1600" dirty="0" smtClean="0">
                <a:solidFill>
                  <a:schemeClr val="tx1">
                    <a:lumMod val="95000"/>
                    <a:lumOff val="5000"/>
                  </a:schemeClr>
                </a:solidFill>
                <a:latin typeface="Comic Sans MS" pitchFamily="66" charset="0"/>
                <a:cs typeface="Times New Roman" pitchFamily="18" charset="0"/>
              </a:rPr>
              <a:t> ~ 10</a:t>
            </a:r>
            <a:r>
              <a:rPr lang="en-US" altLang="zh-CN" sz="1600" baseline="30000" dirty="0" smtClean="0">
                <a:solidFill>
                  <a:schemeClr val="tx1">
                    <a:lumMod val="95000"/>
                    <a:lumOff val="5000"/>
                  </a:schemeClr>
                </a:solidFill>
                <a:latin typeface="Comic Sans MS" pitchFamily="66" charset="0"/>
                <a:cs typeface="Times New Roman" pitchFamily="18" charset="0"/>
              </a:rPr>
              <a:t>39</a:t>
            </a:r>
            <a:r>
              <a:rPr lang="en-US" altLang="zh-CN" sz="1600" dirty="0" smtClean="0">
                <a:solidFill>
                  <a:schemeClr val="tx1">
                    <a:lumMod val="95000"/>
                    <a:lumOff val="5000"/>
                  </a:schemeClr>
                </a:solidFill>
                <a:latin typeface="Comic Sans MS" pitchFamily="66" charset="0"/>
                <a:cs typeface="Times New Roman" pitchFamily="18" charset="0"/>
              </a:rPr>
              <a:t> cm</a:t>
            </a:r>
            <a:r>
              <a:rPr lang="en-US" altLang="zh-CN" sz="1600" baseline="30000" dirty="0" smtClean="0">
                <a:solidFill>
                  <a:schemeClr val="tx1">
                    <a:lumMod val="95000"/>
                    <a:lumOff val="5000"/>
                  </a:schemeClr>
                </a:solidFill>
                <a:latin typeface="Comic Sans MS" pitchFamily="66" charset="0"/>
                <a:cs typeface="Times New Roman" pitchFamily="18" charset="0"/>
              </a:rPr>
              <a:t>-2</a:t>
            </a:r>
            <a:r>
              <a:rPr lang="en-US" altLang="zh-CN" sz="1600" dirty="0" smtClean="0">
                <a:solidFill>
                  <a:schemeClr val="tx1">
                    <a:lumMod val="95000"/>
                    <a:lumOff val="5000"/>
                  </a:schemeClr>
                </a:solidFill>
                <a:latin typeface="Comic Sans MS" pitchFamily="66" charset="0"/>
                <a:cs typeface="Times New Roman" pitchFamily="18" charset="0"/>
              </a:rPr>
              <a:t>s</a:t>
            </a:r>
            <a:r>
              <a:rPr lang="en-US" altLang="zh-CN" sz="1600" baseline="30000" dirty="0" smtClean="0">
                <a:solidFill>
                  <a:schemeClr val="tx1">
                    <a:lumMod val="95000"/>
                    <a:lumOff val="5000"/>
                  </a:schemeClr>
                </a:solidFill>
                <a:latin typeface="Comic Sans MS" pitchFamily="66" charset="0"/>
                <a:cs typeface="Times New Roman" pitchFamily="18" charset="0"/>
              </a:rPr>
              <a:t>-1</a:t>
            </a:r>
            <a:r>
              <a:rPr lang="en-US" altLang="zh-CN" sz="1600" dirty="0" smtClean="0">
                <a:solidFill>
                  <a:schemeClr val="tx1">
                    <a:lumMod val="95000"/>
                    <a:lumOff val="5000"/>
                  </a:schemeClr>
                </a:solidFill>
                <a:latin typeface="Comic Sans MS" pitchFamily="66" charset="0"/>
                <a:cs typeface="Times New Roman" pitchFamily="18" charset="0"/>
              </a:rPr>
              <a:t>) and Large Acceptance</a:t>
            </a:r>
          </a:p>
          <a:p>
            <a:pPr>
              <a:lnSpc>
                <a:spcPct val="150000"/>
              </a:lnSpc>
              <a:buFont typeface="Wingdings" pitchFamily="2" charset="2"/>
              <a:buChar char="u"/>
            </a:pPr>
            <a:r>
              <a:rPr lang="en-US" altLang="zh-CN" sz="1600" dirty="0" smtClean="0">
                <a:solidFill>
                  <a:schemeClr val="tx1">
                    <a:lumMod val="95000"/>
                    <a:lumOff val="5000"/>
                  </a:schemeClr>
                </a:solidFill>
                <a:latin typeface="Comic Sans MS" pitchFamily="66" charset="0"/>
                <a:cs typeface="Times New Roman" pitchFamily="18" charset="0"/>
              </a:rPr>
              <a:t> Newly developed detector techniques, </a:t>
            </a:r>
            <a:r>
              <a:rPr lang="en-US" altLang="zh-CN" sz="1600" dirty="0">
                <a:solidFill>
                  <a:schemeClr val="tx1">
                    <a:lumMod val="95000"/>
                    <a:lumOff val="5000"/>
                  </a:schemeClr>
                </a:solidFill>
                <a:latin typeface="Comic Sans MS" pitchFamily="66" charset="0"/>
                <a:cs typeface="Times New Roman" pitchFamily="18" charset="0"/>
              </a:rPr>
              <a:t>fast electronics </a:t>
            </a:r>
            <a:r>
              <a:rPr lang="en-US" altLang="zh-CN" sz="1600" dirty="0" smtClean="0">
                <a:solidFill>
                  <a:schemeClr val="tx1">
                    <a:lumMod val="95000"/>
                    <a:lumOff val="5000"/>
                  </a:schemeClr>
                </a:solidFill>
                <a:latin typeface="Comic Sans MS" pitchFamily="66" charset="0"/>
                <a:cs typeface="Times New Roman" pitchFamily="18" charset="0"/>
              </a:rPr>
              <a:t> and data acquisition.</a:t>
            </a:r>
          </a:p>
          <a:p>
            <a:pPr>
              <a:lnSpc>
                <a:spcPct val="150000"/>
              </a:lnSpc>
              <a:buFont typeface="Wingdings" pitchFamily="2" charset="2"/>
              <a:buChar char="u"/>
            </a:pPr>
            <a:r>
              <a:rPr lang="en-US" altLang="zh-CN" sz="1600" dirty="0">
                <a:solidFill>
                  <a:schemeClr val="tx1">
                    <a:lumMod val="95000"/>
                    <a:lumOff val="5000"/>
                  </a:schemeClr>
                </a:solidFill>
                <a:latin typeface="Comic Sans MS" pitchFamily="66" charset="0"/>
                <a:cs typeface="Times New Roman" pitchFamily="18" charset="0"/>
              </a:rPr>
              <a:t> </a:t>
            </a:r>
            <a:r>
              <a:rPr lang="en-US" altLang="zh-CN" sz="1600" dirty="0" smtClean="0">
                <a:solidFill>
                  <a:schemeClr val="tx1">
                    <a:lumMod val="95000"/>
                    <a:lumOff val="5000"/>
                  </a:schemeClr>
                </a:solidFill>
                <a:latin typeface="Comic Sans MS" pitchFamily="66" charset="0"/>
                <a:cs typeface="Times New Roman" pitchFamily="18" charset="0"/>
              </a:rPr>
              <a:t>Sophesticated MC simulation and analysis software developments</a:t>
            </a:r>
          </a:p>
        </p:txBody>
      </p:sp>
      <p:pic>
        <p:nvPicPr>
          <p:cNvPr id="85003" name="Picture 11" descr="C:\DOCUME~1\ADMINI~1\LOCALS~1\Temp\VMwareDnD\b3fd96bb\SIDIS_GEM.png"/>
          <p:cNvPicPr>
            <a:picLocks noChangeAspect="1" noChangeArrowheads="1"/>
          </p:cNvPicPr>
          <p:nvPr/>
        </p:nvPicPr>
        <p:blipFill>
          <a:blip r:embed="rId10"/>
          <a:srcRect/>
          <a:stretch>
            <a:fillRect/>
          </a:stretch>
        </p:blipFill>
        <p:spPr bwMode="auto">
          <a:xfrm>
            <a:off x="357158" y="4922870"/>
            <a:ext cx="1972903" cy="1766883"/>
          </a:xfrm>
          <a:prstGeom prst="rect">
            <a:avLst/>
          </a:prstGeom>
          <a:noFill/>
        </p:spPr>
      </p:pic>
      <p:sp>
        <p:nvSpPr>
          <p:cNvPr id="23" name="TextBox 22"/>
          <p:cNvSpPr txBox="1"/>
          <p:nvPr/>
        </p:nvSpPr>
        <p:spPr>
          <a:xfrm>
            <a:off x="611942" y="4499828"/>
            <a:ext cx="9072626" cy="369332"/>
          </a:xfrm>
          <a:prstGeom prst="rect">
            <a:avLst/>
          </a:prstGeom>
          <a:noFill/>
        </p:spPr>
        <p:txBody>
          <a:bodyPr wrap="square" rtlCol="0">
            <a:spAutoFit/>
          </a:bodyPr>
          <a:lstStyle/>
          <a:p>
            <a:r>
              <a:rPr lang="en-US" altLang="zh-CN" dirty="0" smtClean="0">
                <a:solidFill>
                  <a:srgbClr val="7030A0"/>
                </a:solidFill>
                <a:latin typeface="Comic Sans MS" pitchFamily="66" charset="0"/>
              </a:rPr>
              <a:t>6xGEMs        LASPD     LAEC           LGC        HGC      FASPD </a:t>
            </a:r>
            <a:r>
              <a:rPr lang="en-US" altLang="zh-CN" dirty="0">
                <a:solidFill>
                  <a:srgbClr val="7030A0"/>
                </a:solidFill>
                <a:latin typeface="Comic Sans MS" pitchFamily="66" charset="0"/>
              </a:rPr>
              <a:t>MRPC   FAEC</a:t>
            </a:r>
            <a:endParaRPr lang="zh-CN" altLang="en-US" dirty="0">
              <a:solidFill>
                <a:srgbClr val="7030A0"/>
              </a:solidFill>
              <a:latin typeface="Comic Sans MS" pitchFamily="66" charset="0"/>
            </a:endParaRPr>
          </a:p>
        </p:txBody>
      </p:sp>
      <p:sp>
        <p:nvSpPr>
          <p:cNvPr id="3" name="Rounded Rectangle 2"/>
          <p:cNvSpPr/>
          <p:nvPr/>
        </p:nvSpPr>
        <p:spPr>
          <a:xfrm>
            <a:off x="2330061" y="4928607"/>
            <a:ext cx="2086512" cy="1771328"/>
          </a:xfrm>
          <a:prstGeom prst="round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25"/>
          <p:cNvSpPr/>
          <p:nvPr/>
        </p:nvSpPr>
        <p:spPr>
          <a:xfrm>
            <a:off x="251520" y="4941168"/>
            <a:ext cx="2086512" cy="1771328"/>
          </a:xfrm>
          <a:prstGeom prst="roundRect">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p:cNvSpPr/>
          <p:nvPr/>
        </p:nvSpPr>
        <p:spPr>
          <a:xfrm>
            <a:off x="236339" y="4945146"/>
            <a:ext cx="1192357" cy="1771328"/>
          </a:xfrm>
          <a:prstGeom prst="round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27"/>
          <p:cNvSpPr/>
          <p:nvPr/>
        </p:nvSpPr>
        <p:spPr>
          <a:xfrm>
            <a:off x="4443364" y="4969316"/>
            <a:ext cx="4557760" cy="1771328"/>
          </a:xfrm>
          <a:prstGeom prst="roundRect">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1" descr="SoLID_setup_20140901_SIDISandJPsi_arrow-1.pdf - Adobe Acrobat"/>
          <p:cNvPicPr>
            <a:picLocks noChangeAspect="1"/>
          </p:cNvPicPr>
          <p:nvPr/>
        </p:nvPicPr>
        <p:blipFill>
          <a:blip r:embed="rId11" cstate="print"/>
          <a:srcRect l="1990" t="13463" r="4485" b="5762"/>
          <a:stretch>
            <a:fillRect/>
          </a:stretch>
        </p:blipFill>
        <p:spPr bwMode="auto">
          <a:xfrm>
            <a:off x="2581233" y="2120252"/>
            <a:ext cx="3240360" cy="2413034"/>
          </a:xfrm>
          <a:prstGeom prst="rect">
            <a:avLst/>
          </a:prstGeom>
          <a:ln>
            <a:noFill/>
          </a:ln>
          <a:effectLst>
            <a:outerShdw blurRad="292100" dist="139700" dir="2700000" algn="tl" rotWithShape="0">
              <a:srgbClr val="333333">
                <a:alpha val="65000"/>
              </a:srgbClr>
            </a:outerShdw>
          </a:effectLst>
        </p:spPr>
      </p:pic>
      <p:sp>
        <p:nvSpPr>
          <p:cNvPr id="20" name="标题 1"/>
          <p:cNvSpPr txBox="1">
            <a:spLocks/>
          </p:cNvSpPr>
          <p:nvPr/>
        </p:nvSpPr>
        <p:spPr>
          <a:xfrm>
            <a:off x="457200" y="274638"/>
            <a:ext cx="8229600" cy="51115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dirty="0" smtClean="0">
                <a:latin typeface="Arial Black" pitchFamily="34" charset="0"/>
              </a:rPr>
              <a:t>About SoLID</a:t>
            </a:r>
            <a:endParaRPr lang="zh-CN" altLang="en-US" sz="3200" dirty="0">
              <a:latin typeface="Arial Black" pitchFamily="34" charset="0"/>
            </a:endParaRPr>
          </a:p>
        </p:txBody>
      </p:sp>
      <p:sp>
        <p:nvSpPr>
          <p:cNvPr id="6" name="Slide Number Placeholder 5"/>
          <p:cNvSpPr>
            <a:spLocks noGrp="1"/>
          </p:cNvSpPr>
          <p:nvPr>
            <p:ph type="sldNum" sz="quarter" idx="12"/>
          </p:nvPr>
        </p:nvSpPr>
        <p:spPr/>
        <p:txBody>
          <a:bodyPr/>
          <a:lstStyle/>
          <a:p>
            <a:fld id="{2AD8FB44-09DD-46C6-B9FF-D20F6BE587A9}" type="slidenum">
              <a:rPr lang="zh-CN" altLang="en-US" smtClean="0"/>
              <a:pPr/>
              <a:t>13</a:t>
            </a:fld>
            <a:endParaRPr lang="zh-CN" altLang="en-US"/>
          </a:p>
        </p:txBody>
      </p:sp>
    </p:spTree>
    <p:extLst>
      <p:ext uri="{BB962C8B-B14F-4D97-AF65-F5344CB8AC3E}">
        <p14:creationId xmlns:p14="http://schemas.microsoft.com/office/powerpoint/2010/main" xmlns="" val="17213847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958406" y="1810426"/>
            <a:ext cx="4160528" cy="307777"/>
          </a:xfrm>
          <a:prstGeom prst="rect">
            <a:avLst/>
          </a:prstGeom>
          <a:noFill/>
        </p:spPr>
        <p:txBody>
          <a:bodyPr wrap="square" rtlCol="0">
            <a:spAutoFit/>
          </a:bodyPr>
          <a:lstStyle/>
          <a:p>
            <a:r>
              <a:rPr lang="en-US" altLang="zh-CN" sz="1400" i="1" dirty="0" smtClean="0">
                <a:solidFill>
                  <a:srgbClr val="00B050"/>
                </a:solidFill>
                <a:latin typeface="Comic Sans MS" pitchFamily="66" charset="0"/>
              </a:rPr>
              <a:t>One Typical Bin to show the good statistics   </a:t>
            </a:r>
          </a:p>
        </p:txBody>
      </p:sp>
      <p:sp>
        <p:nvSpPr>
          <p:cNvPr id="2" name="标题 1"/>
          <p:cNvSpPr>
            <a:spLocks noGrp="1"/>
          </p:cNvSpPr>
          <p:nvPr>
            <p:ph type="title"/>
          </p:nvPr>
        </p:nvSpPr>
        <p:spPr>
          <a:xfrm>
            <a:off x="457200" y="274638"/>
            <a:ext cx="8229600" cy="511156"/>
          </a:xfrm>
        </p:spPr>
        <p:txBody>
          <a:bodyPr>
            <a:noAutofit/>
          </a:bodyPr>
          <a:lstStyle/>
          <a:p>
            <a:r>
              <a:rPr lang="en-US" altLang="zh-CN" sz="3200" dirty="0" smtClean="0">
                <a:latin typeface="Arial Black" pitchFamily="34" charset="0"/>
              </a:rPr>
              <a:t>SoLID-SIDIS</a:t>
            </a:r>
            <a:endParaRPr lang="zh-CN" altLang="en-US" sz="3200" dirty="0">
              <a:latin typeface="Arial Black" pitchFamily="34" charset="0"/>
            </a:endParaRPr>
          </a:p>
        </p:txBody>
      </p:sp>
      <p:sp>
        <p:nvSpPr>
          <p:cNvPr id="17" name="TextBox 16"/>
          <p:cNvSpPr txBox="1"/>
          <p:nvPr/>
        </p:nvSpPr>
        <p:spPr>
          <a:xfrm>
            <a:off x="285720" y="980728"/>
            <a:ext cx="8858280" cy="1159485"/>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en-US" altLang="zh-CN" sz="1600" dirty="0" smtClean="0">
                <a:solidFill>
                  <a:schemeClr val="tx1">
                    <a:lumMod val="95000"/>
                    <a:lumOff val="5000"/>
                  </a:schemeClr>
                </a:solidFill>
                <a:latin typeface="Comic Sans MS" pitchFamily="66" charset="0"/>
                <a:cs typeface="Times New Roman" pitchFamily="18" charset="0"/>
              </a:rPr>
              <a:t>SIDIS: 4-D (x, pt, Q2, z) probe of nucleon transverse momentum distribution (TMD)</a:t>
            </a:r>
          </a:p>
          <a:p>
            <a:pPr marL="285750" indent="-285750">
              <a:lnSpc>
                <a:spcPct val="150000"/>
              </a:lnSpc>
              <a:buFont typeface="Wingdings" panose="05000000000000000000" pitchFamily="2" charset="2"/>
              <a:buChar char="p"/>
            </a:pPr>
            <a:r>
              <a:rPr lang="en-US" altLang="zh-CN" sz="1600" dirty="0" smtClean="0">
                <a:solidFill>
                  <a:schemeClr val="tx1">
                    <a:lumMod val="95000"/>
                    <a:lumOff val="5000"/>
                  </a:schemeClr>
                </a:solidFill>
                <a:latin typeface="Comic Sans MS" pitchFamily="66" charset="0"/>
                <a:cs typeface="Times New Roman" pitchFamily="18" charset="0"/>
              </a:rPr>
              <a:t>SoLID-SIDIS studies TMDs with extensive coverage and resolutions (48 Q-z bins)</a:t>
            </a:r>
          </a:p>
          <a:p>
            <a:pPr>
              <a:lnSpc>
                <a:spcPct val="150000"/>
              </a:lnSpc>
            </a:pPr>
            <a:endParaRPr lang="en-US" altLang="zh-CN" sz="1600" dirty="0" smtClean="0">
              <a:solidFill>
                <a:schemeClr val="tx1">
                  <a:lumMod val="95000"/>
                  <a:lumOff val="5000"/>
                </a:schemeClr>
              </a:solidFill>
              <a:latin typeface="Comic Sans MS" pitchFamily="66" charset="0"/>
              <a:cs typeface="Times New Roman" pitchFamily="18" charset="0"/>
            </a:endParaRPr>
          </a:p>
        </p:txBody>
      </p:sp>
      <p:sp>
        <p:nvSpPr>
          <p:cNvPr id="7" name="Rectangle 4"/>
          <p:cNvSpPr>
            <a:spLocks noChangeArrowheads="1"/>
          </p:cNvSpPr>
          <p:nvPr/>
        </p:nvSpPr>
        <p:spPr bwMode="auto">
          <a:xfrm>
            <a:off x="3356414" y="6108183"/>
            <a:ext cx="2143139" cy="307165"/>
          </a:xfrm>
          <a:prstGeom prst="rect">
            <a:avLst/>
          </a:prstGeom>
          <a:noFill/>
          <a:ln w="9525">
            <a:noFill/>
            <a:miter lim="800000"/>
            <a:headEnd/>
            <a:tailEnd/>
          </a:ln>
        </p:spPr>
        <p:txBody>
          <a:bodyPr wrap="square" lIns="90836" tIns="45417" rIns="90836" bIns="45417">
            <a:spAutoFit/>
          </a:bodyPr>
          <a:lstStyle/>
          <a:p>
            <a:pPr>
              <a:defRPr/>
            </a:pPr>
            <a:r>
              <a:rPr lang="en-US" sz="1400" b="1" i="1" dirty="0" smtClean="0">
                <a:solidFill>
                  <a:srgbClr val="C00000"/>
                </a:solidFill>
              </a:rPr>
              <a:t>&gt; </a:t>
            </a:r>
            <a:r>
              <a:rPr lang="en-US" sz="1400" b="1" i="1" dirty="0">
                <a:solidFill>
                  <a:srgbClr val="C00000"/>
                </a:solidFill>
              </a:rPr>
              <a:t>1400 data </a:t>
            </a:r>
            <a:r>
              <a:rPr lang="en-US" sz="1400" b="1" i="1" dirty="0" smtClean="0">
                <a:solidFill>
                  <a:srgbClr val="C00000"/>
                </a:solidFill>
              </a:rPr>
              <a:t>points! </a:t>
            </a:r>
            <a:endParaRPr lang="en-US" sz="1400" b="1" i="1" dirty="0">
              <a:solidFill>
                <a:srgbClr val="C00000"/>
              </a:solidFill>
            </a:endParaRPr>
          </a:p>
        </p:txBody>
      </p:sp>
      <p:pic>
        <p:nvPicPr>
          <p:cNvPr id="19" name="图片 12" descr="SoLID_pim_collins_NoTheo.png"/>
          <p:cNvPicPr>
            <a:picLocks noChangeAspect="1"/>
          </p:cNvPicPr>
          <p:nvPr/>
        </p:nvPicPr>
        <p:blipFill>
          <a:blip r:embed="rId3"/>
          <a:stretch>
            <a:fillRect/>
          </a:stretch>
        </p:blipFill>
        <p:spPr>
          <a:xfrm>
            <a:off x="1115615" y="2167209"/>
            <a:ext cx="6687563" cy="3854079"/>
          </a:xfrm>
          <a:prstGeom prst="rect">
            <a:avLst/>
          </a:prstGeom>
        </p:spPr>
      </p:pic>
      <p:sp>
        <p:nvSpPr>
          <p:cNvPr id="6" name="Slide Number Placeholder 5"/>
          <p:cNvSpPr>
            <a:spLocks noGrp="1"/>
          </p:cNvSpPr>
          <p:nvPr>
            <p:ph type="sldNum" sz="quarter" idx="12"/>
          </p:nvPr>
        </p:nvSpPr>
        <p:spPr/>
        <p:txBody>
          <a:bodyPr/>
          <a:lstStyle/>
          <a:p>
            <a:fld id="{2AD8FB44-09DD-46C6-B9FF-D20F6BE587A9}" type="slidenum">
              <a:rPr lang="zh-CN" altLang="en-US" smtClean="0"/>
              <a:pPr/>
              <a:t>14</a:t>
            </a:fld>
            <a:endParaRPr lang="zh-CN" altLang="en-US"/>
          </a:p>
        </p:txBody>
      </p:sp>
    </p:spTree>
    <p:extLst>
      <p:ext uri="{BB962C8B-B14F-4D97-AF65-F5344CB8AC3E}">
        <p14:creationId xmlns:p14="http://schemas.microsoft.com/office/powerpoint/2010/main" xmlns="" val="26083267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p:cNvPicPr>
            <a:picLocks noChangeAspect="1" noChangeArrowheads="1"/>
          </p:cNvPicPr>
          <p:nvPr/>
        </p:nvPicPr>
        <p:blipFill>
          <a:blip r:embed="rId3"/>
          <a:srcRect/>
          <a:stretch>
            <a:fillRect/>
          </a:stretch>
        </p:blipFill>
        <p:spPr bwMode="auto">
          <a:xfrm>
            <a:off x="1043608" y="2060848"/>
            <a:ext cx="7121226" cy="4452550"/>
          </a:xfrm>
          <a:prstGeom prst="rect">
            <a:avLst/>
          </a:prstGeom>
          <a:noFill/>
          <a:ln w="9525">
            <a:noFill/>
            <a:miter lim="800000"/>
            <a:headEnd/>
            <a:tailEnd/>
          </a:ln>
          <a:effectLst/>
        </p:spPr>
      </p:pic>
      <p:sp>
        <p:nvSpPr>
          <p:cNvPr id="11" name="TextBox 10"/>
          <p:cNvSpPr txBox="1"/>
          <p:nvPr/>
        </p:nvSpPr>
        <p:spPr>
          <a:xfrm>
            <a:off x="285720" y="785794"/>
            <a:ext cx="8572560" cy="461858"/>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endParaRPr lang="en-US" altLang="zh-CN" dirty="0">
              <a:solidFill>
                <a:schemeClr val="tx1">
                  <a:lumMod val="95000"/>
                  <a:lumOff val="5000"/>
                </a:schemeClr>
              </a:solidFill>
              <a:latin typeface="Comic Sans MS" pitchFamily="66" charset="0"/>
              <a:cs typeface="Times New Roman" pitchFamily="18" charset="0"/>
            </a:endParaRPr>
          </a:p>
        </p:txBody>
      </p:sp>
      <p:sp>
        <p:nvSpPr>
          <p:cNvPr id="13" name="标题 1"/>
          <p:cNvSpPr txBox="1">
            <a:spLocks/>
          </p:cNvSpPr>
          <p:nvPr/>
        </p:nvSpPr>
        <p:spPr>
          <a:xfrm>
            <a:off x="734888" y="181540"/>
            <a:ext cx="8229600" cy="51115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dirty="0" smtClean="0">
                <a:solidFill>
                  <a:schemeClr val="tx1">
                    <a:lumMod val="95000"/>
                    <a:lumOff val="5000"/>
                  </a:schemeClr>
                </a:solidFill>
                <a:latin typeface="Arial Black" panose="020B0A04020102020204" pitchFamily="34" charset="0"/>
                <a:cs typeface="Times New Roman" pitchFamily="18" charset="0"/>
              </a:rPr>
              <a:t>Transversity to Tensor Charge</a:t>
            </a:r>
            <a:endParaRPr lang="en-US" altLang="zh-CN" sz="3200" dirty="0">
              <a:solidFill>
                <a:schemeClr val="tx1">
                  <a:lumMod val="95000"/>
                  <a:lumOff val="5000"/>
                </a:schemeClr>
              </a:solidFill>
              <a:latin typeface="Arial Black" panose="020B0A04020102020204" pitchFamily="34" charset="0"/>
              <a:cs typeface="Times New Roman" pitchFamily="18" charset="0"/>
            </a:endParaRPr>
          </a:p>
        </p:txBody>
      </p:sp>
      <p:sp>
        <p:nvSpPr>
          <p:cNvPr id="3" name="Rectangle 2"/>
          <p:cNvSpPr/>
          <p:nvPr/>
        </p:nvSpPr>
        <p:spPr>
          <a:xfrm>
            <a:off x="2000232" y="6407371"/>
            <a:ext cx="5744027" cy="307777"/>
          </a:xfrm>
          <a:prstGeom prst="rect">
            <a:avLst/>
          </a:prstGeom>
        </p:spPr>
        <p:txBody>
          <a:bodyPr wrap="square">
            <a:spAutoFit/>
          </a:bodyPr>
          <a:lstStyle/>
          <a:p>
            <a:r>
              <a:rPr lang="en-US" altLang="zh-CN" sz="1400" dirty="0" smtClean="0">
                <a:solidFill>
                  <a:srgbClr val="7030A0"/>
                </a:solidFill>
                <a:latin typeface="Comic Sans MS" panose="030F0702030302020204" pitchFamily="66" charset="0"/>
              </a:rPr>
              <a:t>Global </a:t>
            </a:r>
            <a:r>
              <a:rPr lang="en-US" altLang="zh-CN" sz="1400" dirty="0">
                <a:solidFill>
                  <a:srgbClr val="7030A0"/>
                </a:solidFill>
                <a:latin typeface="Comic Sans MS" panose="030F0702030302020204" pitchFamily="66" charset="0"/>
              </a:rPr>
              <a:t>model fits to experiments (SIDIS and e+e-)</a:t>
            </a:r>
            <a:endParaRPr lang="zh-CN" altLang="en-US" sz="1400" dirty="0">
              <a:solidFill>
                <a:srgbClr val="7030A0"/>
              </a:solidFill>
              <a:latin typeface="Comic Sans MS" panose="030F0702030302020204" pitchFamily="66" charset="0"/>
            </a:endParaRPr>
          </a:p>
        </p:txBody>
      </p:sp>
      <p:pic>
        <p:nvPicPr>
          <p:cNvPr id="10" name="图片 2"/>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5214942" y="714356"/>
            <a:ext cx="3057654" cy="735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文本框 4"/>
          <p:cNvSpPr txBox="1"/>
          <p:nvPr/>
        </p:nvSpPr>
        <p:spPr>
          <a:xfrm>
            <a:off x="285720" y="912446"/>
            <a:ext cx="8662155" cy="1077218"/>
          </a:xfrm>
          <a:prstGeom prst="rect">
            <a:avLst/>
          </a:prstGeom>
          <a:noFill/>
        </p:spPr>
        <p:txBody>
          <a:bodyPr wrap="square">
            <a:spAutoFit/>
          </a:bodyPr>
          <a:lstStyle/>
          <a:p>
            <a:pPr>
              <a:defRPr/>
            </a:pPr>
            <a:r>
              <a:rPr lang="en-US" altLang="zh-CN" sz="1600" dirty="0" smtClean="0">
                <a:latin typeface="Arial Black" panose="020B0A04020102020204" pitchFamily="34" charset="0"/>
                <a:ea typeface="宋体" panose="02010600030101010101" pitchFamily="2" charset="-122"/>
              </a:rPr>
              <a:t>Tensor Change: </a:t>
            </a:r>
            <a:r>
              <a:rPr lang="en-US" altLang="zh-CN" sz="1600" dirty="0" smtClean="0">
                <a:latin typeface="Comic Sans MS" panose="030F0702030302020204" pitchFamily="66" charset="0"/>
                <a:ea typeface="宋体" panose="02010600030101010101" pitchFamily="2" charset="-122"/>
              </a:rPr>
              <a:t>0</a:t>
            </a:r>
            <a:r>
              <a:rPr lang="en-US" altLang="zh-CN" sz="1600" baseline="30000" dirty="0" smtClean="0">
                <a:latin typeface="Comic Sans MS" panose="030F0702030302020204" pitchFamily="66" charset="0"/>
                <a:ea typeface="宋体" panose="02010600030101010101" pitchFamily="2" charset="-122"/>
              </a:rPr>
              <a:t>th</a:t>
            </a:r>
            <a:r>
              <a:rPr lang="en-US" altLang="zh-CN" sz="1600" dirty="0" smtClean="0">
                <a:latin typeface="Comic Sans MS" panose="030F0702030302020204" pitchFamily="66" charset="0"/>
                <a:ea typeface="宋体" panose="02010600030101010101" pitchFamily="2" charset="-122"/>
              </a:rPr>
              <a:t> moment of transversity</a:t>
            </a:r>
          </a:p>
          <a:p>
            <a:pPr marL="285750" indent="-285750">
              <a:buFont typeface="Arial" panose="020B0604020202020204" pitchFamily="34" charset="0"/>
              <a:buChar char="•"/>
              <a:defRPr/>
            </a:pPr>
            <a:r>
              <a:rPr lang="en-US" altLang="zh-CN" sz="1600" dirty="0" smtClean="0">
                <a:latin typeface="Comic Sans MS" panose="030F0702030302020204" pitchFamily="66" charset="0"/>
                <a:ea typeface="宋体" panose="02010600030101010101" pitchFamily="2" charset="-122"/>
              </a:rPr>
              <a:t>Fundamental </a:t>
            </a:r>
            <a:r>
              <a:rPr lang="en-US" altLang="zh-CN" sz="1600" dirty="0">
                <a:latin typeface="Comic Sans MS" panose="030F0702030302020204" pitchFamily="66" charset="0"/>
                <a:ea typeface="宋体" panose="02010600030101010101" pitchFamily="2" charset="-122"/>
              </a:rPr>
              <a:t>quantity</a:t>
            </a:r>
          </a:p>
          <a:p>
            <a:pPr marL="285750" indent="-285750">
              <a:buFont typeface="Arial" panose="020B0604020202020204" pitchFamily="34" charset="0"/>
              <a:buChar char="•"/>
              <a:defRPr/>
            </a:pPr>
            <a:r>
              <a:rPr lang="en-US" altLang="zh-CN" sz="1600" dirty="0">
                <a:latin typeface="Comic Sans MS" panose="030F0702030302020204" pitchFamily="66" charset="0"/>
                <a:ea typeface="宋体" panose="02010600030101010101" pitchFamily="2" charset="-122"/>
              </a:rPr>
              <a:t>Beyond Standard model searches: </a:t>
            </a:r>
            <a:endParaRPr lang="en-US" altLang="zh-CN" sz="1600" dirty="0" smtClean="0">
              <a:latin typeface="Comic Sans MS" panose="030F0702030302020204" pitchFamily="66" charset="0"/>
              <a:ea typeface="宋体" panose="02010600030101010101" pitchFamily="2" charset="-122"/>
            </a:endParaRPr>
          </a:p>
          <a:p>
            <a:pPr>
              <a:defRPr/>
            </a:pPr>
            <a:r>
              <a:rPr lang="en-US" altLang="zh-CN" sz="1600" dirty="0">
                <a:solidFill>
                  <a:srgbClr val="C00000"/>
                </a:solidFill>
                <a:latin typeface="Comic Sans MS" panose="030F0702030302020204" pitchFamily="66" charset="0"/>
                <a:ea typeface="宋体" panose="02010600030101010101" pitchFamily="2" charset="-122"/>
              </a:rPr>
              <a:t> </a:t>
            </a:r>
            <a:r>
              <a:rPr lang="en-US" altLang="zh-CN" sz="1600" dirty="0" smtClean="0">
                <a:solidFill>
                  <a:srgbClr val="C00000"/>
                </a:solidFill>
                <a:latin typeface="Comic Sans MS" panose="030F0702030302020204" pitchFamily="66" charset="0"/>
                <a:ea typeface="宋体" panose="02010600030101010101" pitchFamily="2" charset="-122"/>
              </a:rPr>
              <a:t>         parameters depend </a:t>
            </a:r>
            <a:r>
              <a:rPr lang="en-US" altLang="zh-CN" sz="1600" dirty="0">
                <a:solidFill>
                  <a:srgbClr val="C00000"/>
                </a:solidFill>
                <a:latin typeface="Comic Sans MS" panose="030F0702030302020204" pitchFamily="66" charset="0"/>
                <a:ea typeface="宋体" panose="02010600030101010101" pitchFamily="2" charset="-122"/>
              </a:rPr>
              <a:t>on precision of tensor charge </a:t>
            </a:r>
            <a:endParaRPr lang="zh-CN" altLang="en-US" sz="1600" dirty="0">
              <a:solidFill>
                <a:srgbClr val="C00000"/>
              </a:solidFill>
              <a:latin typeface="Comic Sans MS" panose="030F0702030302020204" pitchFamily="66" charset="0"/>
              <a:ea typeface="宋体" panose="02010600030101010101" pitchFamily="2" charset="-122"/>
            </a:endParaRPr>
          </a:p>
        </p:txBody>
      </p:sp>
      <p:sp>
        <p:nvSpPr>
          <p:cNvPr id="6" name="Slide Number Placeholder 5"/>
          <p:cNvSpPr>
            <a:spLocks noGrp="1"/>
          </p:cNvSpPr>
          <p:nvPr>
            <p:ph type="sldNum" sz="quarter" idx="12"/>
          </p:nvPr>
        </p:nvSpPr>
        <p:spPr/>
        <p:txBody>
          <a:bodyPr/>
          <a:lstStyle/>
          <a:p>
            <a:fld id="{2AD8FB44-09DD-46C6-B9FF-D20F6BE587A9}" type="slidenum">
              <a:rPr lang="zh-CN" altLang="en-US" smtClean="0"/>
              <a:pPr/>
              <a:t>15</a:t>
            </a:fld>
            <a:endParaRPr lang="zh-CN" altLang="en-US"/>
          </a:p>
        </p:txBody>
      </p:sp>
    </p:spTree>
    <p:extLst>
      <p:ext uri="{BB962C8B-B14F-4D97-AF65-F5344CB8AC3E}">
        <p14:creationId xmlns:p14="http://schemas.microsoft.com/office/powerpoint/2010/main" xmlns="" val="22880851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9" descr="3D.gif"/>
          <p:cNvPicPr>
            <a:picLocks noChangeAspect="1"/>
          </p:cNvPicPr>
          <p:nvPr/>
        </p:nvPicPr>
        <p:blipFill>
          <a:blip r:embed="rId3">
            <a:extLst>
              <a:ext uri="{28A0092B-C50C-407E-A947-70E740481C1C}">
                <a14:useLocalDpi xmlns:a14="http://schemas.microsoft.com/office/drawing/2010/main" xmlns="" val="0"/>
              </a:ext>
            </a:extLst>
          </a:blip>
          <a:srcRect t="49171" r="52112"/>
          <a:stretch>
            <a:fillRect/>
          </a:stretch>
        </p:blipFill>
        <p:spPr bwMode="auto">
          <a:xfrm>
            <a:off x="6211891" y="3353223"/>
            <a:ext cx="2574951" cy="264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标题 1"/>
          <p:cNvSpPr>
            <a:spLocks noGrp="1"/>
          </p:cNvSpPr>
          <p:nvPr>
            <p:ph type="title"/>
          </p:nvPr>
        </p:nvSpPr>
        <p:spPr>
          <a:xfrm>
            <a:off x="457200" y="274638"/>
            <a:ext cx="8229600" cy="511156"/>
          </a:xfrm>
        </p:spPr>
        <p:txBody>
          <a:bodyPr>
            <a:noAutofit/>
          </a:bodyPr>
          <a:lstStyle/>
          <a:p>
            <a:r>
              <a:rPr lang="en-US" altLang="zh-CN" sz="3200" dirty="0" smtClean="0">
                <a:latin typeface="Arial Black" pitchFamily="34" charset="0"/>
              </a:rPr>
              <a:t>Sivers Function</a:t>
            </a:r>
            <a:endParaRPr lang="zh-CN" altLang="en-US" sz="3200" dirty="0">
              <a:latin typeface="Arial Black" pitchFamily="34" charset="0"/>
            </a:endParaRPr>
          </a:p>
        </p:txBody>
      </p:sp>
      <p:sp>
        <p:nvSpPr>
          <p:cNvPr id="8" name="Content Placeholder 2"/>
          <p:cNvSpPr>
            <a:spLocks noGrp="1"/>
          </p:cNvSpPr>
          <p:nvPr>
            <p:ph idx="1"/>
          </p:nvPr>
        </p:nvSpPr>
        <p:spPr>
          <a:xfrm>
            <a:off x="179512" y="904715"/>
            <a:ext cx="8159853" cy="648072"/>
          </a:xfrm>
        </p:spPr>
        <p:txBody>
          <a:bodyPr>
            <a:noAutofit/>
          </a:bodyPr>
          <a:lstStyle/>
          <a:p>
            <a:pPr eaLnBrk="1" hangingPunct="1">
              <a:buFont typeface="Wingdings" panose="05000000000000000000" pitchFamily="2" charset="2"/>
              <a:buChar char="p"/>
              <a:defRPr/>
            </a:pPr>
            <a:r>
              <a:rPr lang="en-GB" altLang="en-US" sz="1600" dirty="0" smtClean="0">
                <a:solidFill>
                  <a:schemeClr val="tx1">
                    <a:lumMod val="95000"/>
                    <a:lumOff val="5000"/>
                  </a:schemeClr>
                </a:solidFill>
                <a:latin typeface="Comic Sans MS" pitchFamily="66" charset="0"/>
                <a:cs typeface="Times New Roman" pitchFamily="18" charset="0"/>
              </a:rPr>
              <a:t>The distribution of unpolarised parton in a transversely polarized neutron </a:t>
            </a:r>
          </a:p>
          <a:p>
            <a:pPr eaLnBrk="1" hangingPunct="1">
              <a:buFont typeface="Wingdings" panose="05000000000000000000" pitchFamily="2" charset="2"/>
              <a:buChar char="p"/>
              <a:defRPr/>
            </a:pPr>
            <a:r>
              <a:rPr lang="en-GB" altLang="en-US" sz="1600" dirty="0" smtClean="0">
                <a:solidFill>
                  <a:schemeClr val="tx1">
                    <a:lumMod val="95000"/>
                    <a:lumOff val="5000"/>
                  </a:schemeClr>
                </a:solidFill>
                <a:latin typeface="Comic Sans MS" pitchFamily="66" charset="0"/>
                <a:cs typeface="Times New Roman" pitchFamily="18" charset="0"/>
              </a:rPr>
              <a:t>Sign change between SIDIS and Drell-Yan</a:t>
            </a:r>
          </a:p>
          <a:p>
            <a:pPr>
              <a:buFont typeface="Wingdings" panose="05000000000000000000" pitchFamily="2" charset="2"/>
              <a:buChar char="p"/>
              <a:defRPr/>
            </a:pPr>
            <a:r>
              <a:rPr lang="en-GB" altLang="en-US" sz="1600" dirty="0">
                <a:solidFill>
                  <a:schemeClr val="tx1">
                    <a:lumMod val="95000"/>
                    <a:lumOff val="5000"/>
                  </a:schemeClr>
                </a:solidFill>
                <a:latin typeface="Comic Sans MS" pitchFamily="66" charset="0"/>
                <a:cs typeface="Times New Roman" pitchFamily="18" charset="0"/>
              </a:rPr>
              <a:t>Significant Improvement in the valence quark (high-x) region</a:t>
            </a:r>
          </a:p>
          <a:p>
            <a:pPr marL="0" indent="0" eaLnBrk="1" hangingPunct="1">
              <a:buNone/>
              <a:defRPr/>
            </a:pPr>
            <a:endParaRPr lang="en-GB" altLang="en-US" sz="1600" dirty="0" smtClean="0">
              <a:solidFill>
                <a:schemeClr val="tx1">
                  <a:lumMod val="95000"/>
                  <a:lumOff val="5000"/>
                </a:schemeClr>
              </a:solidFill>
              <a:latin typeface="Comic Sans MS" pitchFamily="66" charset="0"/>
              <a:cs typeface="Times New Roman" pitchFamily="18" charset="0"/>
            </a:endParaRPr>
          </a:p>
          <a:p>
            <a:pPr eaLnBrk="1" hangingPunct="1">
              <a:buFont typeface="Wingdings" panose="05000000000000000000" pitchFamily="2" charset="2"/>
              <a:buChar char="p"/>
              <a:defRPr/>
            </a:pPr>
            <a:endParaRPr lang="en-GB" altLang="en-US" sz="1600" dirty="0">
              <a:solidFill>
                <a:schemeClr val="tx1">
                  <a:lumMod val="95000"/>
                  <a:lumOff val="5000"/>
                </a:schemeClr>
              </a:solidFill>
              <a:latin typeface="Comic Sans MS" pitchFamily="66" charset="0"/>
              <a:cs typeface="Times New Roman" pitchFamily="18" charset="0"/>
            </a:endParaRPr>
          </a:p>
        </p:txBody>
      </p:sp>
      <p:pic>
        <p:nvPicPr>
          <p:cNvPr id="9" name="Picture 3"/>
          <p:cNvPicPr>
            <a:picLocks noChangeAspect="1" noChangeArrowheads="1"/>
          </p:cNvPicPr>
          <p:nvPr/>
        </p:nvPicPr>
        <p:blipFill>
          <a:blip r:embed="rId4">
            <a:extLst>
              <a:ext uri="{28A0092B-C50C-407E-A947-70E740481C1C}">
                <a14:useLocalDpi xmlns:a14="http://schemas.microsoft.com/office/drawing/2010/main" xmlns="" val="0"/>
              </a:ext>
            </a:extLst>
          </a:blip>
          <a:srcRect r="16913"/>
          <a:stretch>
            <a:fillRect/>
          </a:stretch>
        </p:blipFill>
        <p:spPr bwMode="auto">
          <a:xfrm>
            <a:off x="457200" y="2511983"/>
            <a:ext cx="4670359" cy="3240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文本框 2"/>
          <p:cNvSpPr txBox="1">
            <a:spLocks noChangeArrowheads="1"/>
          </p:cNvSpPr>
          <p:nvPr/>
        </p:nvSpPr>
        <p:spPr bwMode="auto">
          <a:xfrm>
            <a:off x="1738687" y="2734601"/>
            <a:ext cx="136667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r>
              <a:rPr lang="en-US" altLang="zh-CN" sz="1400" i="1" dirty="0">
                <a:solidFill>
                  <a:srgbClr val="00B050"/>
                </a:solidFill>
              </a:rPr>
              <a:t>Future EIC</a:t>
            </a:r>
            <a:endParaRPr lang="zh-CN" altLang="en-US" sz="1400" i="1" dirty="0">
              <a:solidFill>
                <a:srgbClr val="00B050"/>
              </a:solidFill>
            </a:endParaRPr>
          </a:p>
        </p:txBody>
      </p:sp>
      <p:sp>
        <p:nvSpPr>
          <p:cNvPr id="12" name="Rectangle 1"/>
          <p:cNvSpPr/>
          <p:nvPr/>
        </p:nvSpPr>
        <p:spPr>
          <a:xfrm>
            <a:off x="1331640" y="5613843"/>
            <a:ext cx="5112568" cy="338554"/>
          </a:xfrm>
          <a:prstGeom prst="rect">
            <a:avLst/>
          </a:prstGeom>
        </p:spPr>
        <p:txBody>
          <a:bodyPr wrap="square">
            <a:spAutoFit/>
          </a:bodyPr>
          <a:lstStyle/>
          <a:p>
            <a:pPr eaLnBrk="1" hangingPunct="1">
              <a:defRPr/>
            </a:pPr>
            <a:r>
              <a:rPr lang="en-US" altLang="en-US" sz="1600" dirty="0" smtClean="0">
                <a:solidFill>
                  <a:srgbClr val="7030A0"/>
                </a:solidFill>
                <a:latin typeface="Comic Sans MS" panose="030F0702030302020204" pitchFamily="66" charset="0"/>
              </a:rPr>
              <a:t>Illustrated </a:t>
            </a:r>
            <a:r>
              <a:rPr lang="en-US" altLang="en-US" sz="1600" dirty="0">
                <a:solidFill>
                  <a:srgbClr val="7030A0"/>
                </a:solidFill>
                <a:latin typeface="Comic Sans MS" panose="030F0702030302020204" pitchFamily="66" charset="0"/>
              </a:rPr>
              <a:t>in a model fit  (from A. Prokudin)</a:t>
            </a:r>
          </a:p>
        </p:txBody>
      </p:sp>
      <p:sp>
        <p:nvSpPr>
          <p:cNvPr id="13" name="Rectangle 12"/>
          <p:cNvSpPr/>
          <p:nvPr/>
        </p:nvSpPr>
        <p:spPr>
          <a:xfrm>
            <a:off x="6359860" y="3007133"/>
            <a:ext cx="2520280" cy="338554"/>
          </a:xfrm>
          <a:prstGeom prst="rect">
            <a:avLst/>
          </a:prstGeom>
        </p:spPr>
        <p:txBody>
          <a:bodyPr wrap="square">
            <a:spAutoFit/>
          </a:bodyPr>
          <a:lstStyle/>
          <a:p>
            <a:pPr eaLnBrk="1" hangingPunct="1">
              <a:defRPr/>
            </a:pPr>
            <a:r>
              <a:rPr lang="en-US" altLang="en-US" sz="1600" dirty="0" smtClean="0">
                <a:solidFill>
                  <a:srgbClr val="7030A0"/>
                </a:solidFill>
                <a:latin typeface="Comic Sans MS" panose="030F0702030302020204" pitchFamily="66" charset="0"/>
              </a:rPr>
              <a:t>Multi Dimensional Probe</a:t>
            </a:r>
            <a:endParaRPr lang="en-US" altLang="en-US" sz="1600" dirty="0">
              <a:solidFill>
                <a:srgbClr val="7030A0"/>
              </a:solidFill>
              <a:latin typeface="Comic Sans MS" panose="030F0702030302020204" pitchFamily="66" charset="0"/>
            </a:endParaRPr>
          </a:p>
        </p:txBody>
      </p:sp>
      <p:sp>
        <p:nvSpPr>
          <p:cNvPr id="14" name="TextBox 13"/>
          <p:cNvSpPr txBox="1"/>
          <p:nvPr/>
        </p:nvSpPr>
        <p:spPr>
          <a:xfrm>
            <a:off x="2951955" y="3505630"/>
            <a:ext cx="3259936" cy="307777"/>
          </a:xfrm>
          <a:prstGeom prst="rect">
            <a:avLst/>
          </a:prstGeom>
          <a:noFill/>
        </p:spPr>
        <p:txBody>
          <a:bodyPr wrap="square" rtlCol="0">
            <a:spAutoFit/>
          </a:bodyPr>
          <a:lstStyle/>
          <a:p>
            <a:r>
              <a:rPr lang="en-US" altLang="zh-CN" sz="1400" dirty="0" smtClean="0">
                <a:solidFill>
                  <a:srgbClr val="00B050"/>
                </a:solidFill>
                <a:latin typeface="Comic Sans MS" pitchFamily="66" charset="0"/>
              </a:rPr>
              <a:t>With future SoLID-SIDIS data</a:t>
            </a:r>
            <a:endParaRPr lang="zh-CN" altLang="en-US" sz="1400" dirty="0">
              <a:solidFill>
                <a:srgbClr val="00B050"/>
              </a:solidFill>
              <a:latin typeface="Comic Sans MS" pitchFamily="66" charset="0"/>
            </a:endParaRPr>
          </a:p>
        </p:txBody>
      </p:sp>
      <p:pic>
        <p:nvPicPr>
          <p:cNvPr id="16" name="Picture 11"/>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804248" y="1468821"/>
            <a:ext cx="1354550" cy="95500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mpd="sng">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2AD8FB44-09DD-46C6-B9FF-D20F6BE587A9}" type="slidenum">
              <a:rPr lang="zh-CN" altLang="en-US" smtClean="0"/>
              <a:pPr/>
              <a:t>16</a:t>
            </a:fld>
            <a:endParaRPr lang="zh-CN" altLang="en-US"/>
          </a:p>
        </p:txBody>
      </p:sp>
    </p:spTree>
    <p:extLst>
      <p:ext uri="{BB962C8B-B14F-4D97-AF65-F5344CB8AC3E}">
        <p14:creationId xmlns:p14="http://schemas.microsoft.com/office/powerpoint/2010/main" xmlns="" val="14375655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79511" y="908720"/>
            <a:ext cx="8784977" cy="338554"/>
          </a:xfrm>
          <a:prstGeom prst="rect">
            <a:avLst/>
          </a:prstGeom>
          <a:noFill/>
        </p:spPr>
        <p:txBody>
          <a:bodyPr wrap="square" rtlCol="0">
            <a:spAutoFit/>
          </a:bodyPr>
          <a:lstStyle/>
          <a:p>
            <a:pPr marL="342900" indent="-342900">
              <a:buFont typeface="Wingdings" panose="05000000000000000000" pitchFamily="2" charset="2"/>
              <a:buChar char="ü"/>
            </a:pPr>
            <a:r>
              <a:rPr lang="en-US" altLang="zh-CN" sz="1600" dirty="0" smtClean="0">
                <a:solidFill>
                  <a:schemeClr val="tx1">
                    <a:lumMod val="95000"/>
                    <a:lumOff val="5000"/>
                  </a:schemeClr>
                </a:solidFill>
                <a:latin typeface="Comic Sans MS" pitchFamily="66" charset="0"/>
                <a:cs typeface="Times New Roman" pitchFamily="18" charset="0"/>
              </a:rPr>
              <a:t>Access </a:t>
            </a:r>
            <a:r>
              <a:rPr lang="en-US" altLang="zh-CN" sz="1600" dirty="0">
                <a:solidFill>
                  <a:schemeClr val="tx1">
                    <a:lumMod val="95000"/>
                    <a:lumOff val="5000"/>
                  </a:schemeClr>
                </a:solidFill>
                <a:latin typeface="Comic Sans MS" pitchFamily="66" charset="0"/>
                <a:cs typeface="Times New Roman" pitchFamily="18" charset="0"/>
              </a:rPr>
              <a:t>the orbital angular momentum (OAM) of quarks and gluons with transverse n/p</a:t>
            </a:r>
          </a:p>
        </p:txBody>
      </p:sp>
      <p:pic>
        <p:nvPicPr>
          <p:cNvPr id="10" name="Picture 6"/>
          <p:cNvPicPr>
            <a:picLocks noChangeAspect="1" noChangeArrowheads="1"/>
          </p:cNvPicPr>
          <p:nvPr/>
        </p:nvPicPr>
        <p:blipFill>
          <a:blip r:embed="rId3"/>
          <a:srcRect/>
          <a:stretch>
            <a:fillRect/>
          </a:stretch>
        </p:blipFill>
        <p:spPr bwMode="auto">
          <a:xfrm>
            <a:off x="1295098" y="2296454"/>
            <a:ext cx="6264696" cy="4425021"/>
          </a:xfrm>
          <a:prstGeom prst="rect">
            <a:avLst/>
          </a:prstGeom>
          <a:noFill/>
          <a:ln w="9525">
            <a:noFill/>
            <a:miter lim="800000"/>
            <a:headEnd/>
            <a:tailEnd/>
          </a:ln>
          <a:effectLst/>
        </p:spPr>
      </p:pic>
      <p:sp>
        <p:nvSpPr>
          <p:cNvPr id="12" name="标题 1"/>
          <p:cNvSpPr>
            <a:spLocks noGrp="1"/>
          </p:cNvSpPr>
          <p:nvPr>
            <p:ph type="title"/>
          </p:nvPr>
        </p:nvSpPr>
        <p:spPr>
          <a:xfrm>
            <a:off x="457200" y="274638"/>
            <a:ext cx="8229600" cy="511156"/>
          </a:xfrm>
        </p:spPr>
        <p:txBody>
          <a:bodyPr>
            <a:noAutofit/>
          </a:bodyPr>
          <a:lstStyle/>
          <a:p>
            <a:r>
              <a:rPr lang="en-US" altLang="zh-CN" sz="3200" dirty="0" smtClean="0">
                <a:latin typeface="Arial Black" pitchFamily="34" charset="0"/>
              </a:rPr>
              <a:t>Pretzelocity &amp; Worm-Gear</a:t>
            </a:r>
            <a:endParaRPr lang="zh-CN" altLang="en-US" sz="3200" dirty="0">
              <a:latin typeface="Arial Black" pitchFamily="34" charset="0"/>
            </a:endParaRPr>
          </a:p>
        </p:txBody>
      </p:sp>
      <p:sp>
        <p:nvSpPr>
          <p:cNvPr id="2" name="TextBox 1"/>
          <p:cNvSpPr txBox="1"/>
          <p:nvPr/>
        </p:nvSpPr>
        <p:spPr>
          <a:xfrm>
            <a:off x="1295098" y="1381125"/>
            <a:ext cx="6553802" cy="861774"/>
          </a:xfrm>
          <a:prstGeom prst="rect">
            <a:avLst/>
          </a:prstGeom>
          <a:noFill/>
        </p:spPr>
        <p:txBody>
          <a:bodyPr wrap="square" rtlCol="0">
            <a:spAutoFit/>
          </a:bodyPr>
          <a:lstStyle/>
          <a:p>
            <a:r>
              <a:rPr lang="en-US" altLang="zh-CN" sz="1600" dirty="0" smtClean="0">
                <a:solidFill>
                  <a:srgbClr val="7030A0"/>
                </a:solidFill>
                <a:latin typeface="Comic Sans MS" panose="030F0702030302020204" pitchFamily="66" charset="0"/>
              </a:rPr>
              <a:t>Pretzelocity:</a:t>
            </a:r>
            <a:r>
              <a:rPr lang="en-US" altLang="zh-CN" sz="1600" dirty="0" smtClean="0">
                <a:latin typeface="Comic Sans MS" panose="030F0702030302020204" pitchFamily="66" charset="0"/>
              </a:rPr>
              <a:t>   L=0 and L=2 interference (S-D int.)</a:t>
            </a:r>
          </a:p>
          <a:p>
            <a:r>
              <a:rPr lang="en-US" altLang="zh-CN" sz="1600" dirty="0">
                <a:latin typeface="Comic Sans MS" panose="030F0702030302020204" pitchFamily="66" charset="0"/>
              </a:rPr>
              <a:t> </a:t>
            </a:r>
            <a:r>
              <a:rPr lang="en-US" altLang="zh-CN" sz="1600" dirty="0" smtClean="0">
                <a:latin typeface="Comic Sans MS" panose="030F0702030302020204" pitchFamily="66" charset="0"/>
              </a:rPr>
              <a:t>                      L=1 and L=-1 interference (P-P Int)</a:t>
            </a:r>
          </a:p>
          <a:p>
            <a:r>
              <a:rPr lang="en-US" altLang="zh-CN" sz="1600" dirty="0" smtClean="0">
                <a:solidFill>
                  <a:srgbClr val="7030A0"/>
                </a:solidFill>
                <a:latin typeface="Comic Sans MS" panose="030F0702030302020204" pitchFamily="66" charset="0"/>
              </a:rPr>
              <a:t>Worm-Gear: </a:t>
            </a:r>
            <a:r>
              <a:rPr lang="en-US" altLang="zh-CN" sz="1600" dirty="0" smtClean="0">
                <a:latin typeface="Comic Sans MS" panose="030F0702030302020204" pitchFamily="66" charset="0"/>
              </a:rPr>
              <a:t>  L=0 and L=1 Interference.</a:t>
            </a:r>
            <a:endParaRPr lang="zh-CN" altLang="en-US" sz="1600" dirty="0">
              <a:latin typeface="Comic Sans MS" panose="030F0702030302020204" pitchFamily="66" charset="0"/>
            </a:endParaRPr>
          </a:p>
        </p:txBody>
      </p:sp>
      <p:sp>
        <p:nvSpPr>
          <p:cNvPr id="7" name="Slide Number Placeholder 6"/>
          <p:cNvSpPr>
            <a:spLocks noGrp="1"/>
          </p:cNvSpPr>
          <p:nvPr>
            <p:ph type="sldNum" sz="quarter" idx="12"/>
          </p:nvPr>
        </p:nvSpPr>
        <p:spPr/>
        <p:txBody>
          <a:bodyPr/>
          <a:lstStyle/>
          <a:p>
            <a:fld id="{2AD8FB44-09DD-46C6-B9FF-D20F6BE587A9}" type="slidenum">
              <a:rPr lang="zh-CN" altLang="en-US" smtClean="0"/>
              <a:pPr/>
              <a:t>17</a:t>
            </a:fld>
            <a:endParaRPr lang="zh-CN" altLang="en-US"/>
          </a:p>
        </p:txBody>
      </p:sp>
    </p:spTree>
    <p:extLst>
      <p:ext uri="{BB962C8B-B14F-4D97-AF65-F5344CB8AC3E}">
        <p14:creationId xmlns:p14="http://schemas.microsoft.com/office/powerpoint/2010/main" xmlns="" val="18148586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11156"/>
          </a:xfrm>
        </p:spPr>
        <p:txBody>
          <a:bodyPr>
            <a:noAutofit/>
          </a:bodyPr>
          <a:lstStyle/>
          <a:p>
            <a:r>
              <a:rPr lang="en-US" altLang="zh-CN" sz="3200" dirty="0" smtClean="0">
                <a:latin typeface="Arial Black" pitchFamily="34" charset="0"/>
              </a:rPr>
              <a:t>Quick Summary</a:t>
            </a:r>
            <a:endParaRPr lang="zh-CN" altLang="en-US" sz="3200" dirty="0">
              <a:latin typeface="Arial Black" pitchFamily="34" charset="0"/>
            </a:endParaRPr>
          </a:p>
        </p:txBody>
      </p:sp>
      <p:sp>
        <p:nvSpPr>
          <p:cNvPr id="6" name="TextBox 5"/>
          <p:cNvSpPr txBox="1"/>
          <p:nvPr/>
        </p:nvSpPr>
        <p:spPr>
          <a:xfrm>
            <a:off x="251520" y="803322"/>
            <a:ext cx="8750776" cy="1938992"/>
          </a:xfrm>
          <a:prstGeom prst="rect">
            <a:avLst/>
          </a:prstGeom>
          <a:noFill/>
        </p:spPr>
        <p:txBody>
          <a:bodyPr wrap="square" rtlCol="0">
            <a:spAutoFit/>
          </a:bodyPr>
          <a:lstStyle/>
          <a:p>
            <a:pPr>
              <a:lnSpc>
                <a:spcPct val="150000"/>
              </a:lnSpc>
            </a:pPr>
            <a:r>
              <a:rPr lang="en-US" altLang="zh-CN" sz="1600" b="1" i="1" u="sng" dirty="0" smtClean="0">
                <a:solidFill>
                  <a:srgbClr val="7030A0"/>
                </a:solidFill>
                <a:latin typeface="Comic Sans MS" pitchFamily="66" charset="0"/>
                <a:cs typeface="Times New Roman" pitchFamily="18" charset="0"/>
              </a:rPr>
              <a:t>SIDIS Summary: </a:t>
            </a:r>
          </a:p>
          <a:p>
            <a:pPr>
              <a:lnSpc>
                <a:spcPct val="150000"/>
              </a:lnSpc>
              <a:buFont typeface="Wingdings" pitchFamily="2" charset="2"/>
              <a:buChar char="u"/>
            </a:pPr>
            <a:r>
              <a:rPr lang="en-US" altLang="zh-CN" sz="1600" dirty="0" smtClean="0">
                <a:solidFill>
                  <a:schemeClr val="tx1">
                    <a:lumMod val="95000"/>
                    <a:lumOff val="5000"/>
                  </a:schemeClr>
                </a:solidFill>
                <a:latin typeface="Comic Sans MS" pitchFamily="66" charset="0"/>
                <a:cs typeface="Times New Roman" pitchFamily="18" charset="0"/>
              </a:rPr>
              <a:t> TMDs provide plentiful 3D information of the nuclear structure. </a:t>
            </a:r>
          </a:p>
          <a:p>
            <a:pPr>
              <a:lnSpc>
                <a:spcPct val="150000"/>
              </a:lnSpc>
              <a:buFont typeface="Wingdings" pitchFamily="2" charset="2"/>
              <a:buChar char="u"/>
            </a:pPr>
            <a:r>
              <a:rPr lang="en-US" altLang="zh-CN" sz="1600" dirty="0" smtClean="0">
                <a:solidFill>
                  <a:schemeClr val="tx1">
                    <a:lumMod val="95000"/>
                    <a:lumOff val="5000"/>
                  </a:schemeClr>
                </a:solidFill>
                <a:latin typeface="Comic Sans MS" pitchFamily="66" charset="0"/>
                <a:cs typeface="Times New Roman" pitchFamily="18" charset="0"/>
              </a:rPr>
              <a:t> TMDs can be probed via SIDIS on polarized targets.</a:t>
            </a:r>
          </a:p>
          <a:p>
            <a:pPr>
              <a:lnSpc>
                <a:spcPct val="150000"/>
              </a:lnSpc>
              <a:buFont typeface="Wingdings" pitchFamily="2" charset="2"/>
              <a:buChar char="u"/>
            </a:pPr>
            <a:r>
              <a:rPr lang="en-US" altLang="zh-CN" sz="1600" dirty="0">
                <a:solidFill>
                  <a:schemeClr val="tx1">
                    <a:lumMod val="95000"/>
                    <a:lumOff val="5000"/>
                  </a:schemeClr>
                </a:solidFill>
                <a:latin typeface="Comic Sans MS" pitchFamily="66" charset="0"/>
                <a:cs typeface="Times New Roman" pitchFamily="18" charset="0"/>
              </a:rPr>
              <a:t> </a:t>
            </a:r>
            <a:r>
              <a:rPr lang="en-US" altLang="zh-CN" sz="1600" dirty="0" smtClean="0">
                <a:solidFill>
                  <a:schemeClr val="tx1">
                    <a:lumMod val="95000"/>
                    <a:lumOff val="5000"/>
                  </a:schemeClr>
                </a:solidFill>
                <a:latin typeface="Comic Sans MS" pitchFamily="66" charset="0"/>
                <a:cs typeface="Times New Roman" pitchFamily="18" charset="0"/>
              </a:rPr>
              <a:t>Hall-A 6GeV results showed the power of SIDIS on TMD study</a:t>
            </a:r>
          </a:p>
          <a:p>
            <a:pPr>
              <a:lnSpc>
                <a:spcPct val="150000"/>
              </a:lnSpc>
              <a:buFont typeface="Wingdings" pitchFamily="2" charset="2"/>
              <a:buChar char="u"/>
            </a:pPr>
            <a:r>
              <a:rPr lang="en-US" altLang="zh-CN" sz="1600" dirty="0">
                <a:solidFill>
                  <a:schemeClr val="tx1">
                    <a:lumMod val="95000"/>
                    <a:lumOff val="5000"/>
                  </a:schemeClr>
                </a:solidFill>
                <a:latin typeface="Comic Sans MS" pitchFamily="66" charset="0"/>
                <a:cs typeface="Times New Roman" pitchFamily="18" charset="0"/>
              </a:rPr>
              <a:t> </a:t>
            </a:r>
            <a:r>
              <a:rPr lang="en-US" altLang="zh-CN" sz="1600" dirty="0" smtClean="0">
                <a:solidFill>
                  <a:schemeClr val="tx1">
                    <a:lumMod val="95000"/>
                    <a:lumOff val="5000"/>
                  </a:schemeClr>
                </a:solidFill>
                <a:latin typeface="Comic Sans MS" pitchFamily="66" charset="0"/>
                <a:cs typeface="Times New Roman" pitchFamily="18" charset="0"/>
              </a:rPr>
              <a:t>New SoLID-SIDIS experiments aims to perform 4-D precise measurements of TMDs</a:t>
            </a:r>
          </a:p>
        </p:txBody>
      </p:sp>
      <p:sp>
        <p:nvSpPr>
          <p:cNvPr id="3" name="Rectangle 2"/>
          <p:cNvSpPr/>
          <p:nvPr/>
        </p:nvSpPr>
        <p:spPr>
          <a:xfrm>
            <a:off x="251520" y="2773146"/>
            <a:ext cx="9001000" cy="1200329"/>
          </a:xfrm>
          <a:prstGeom prst="rect">
            <a:avLst/>
          </a:prstGeom>
        </p:spPr>
        <p:txBody>
          <a:bodyPr wrap="square">
            <a:spAutoFit/>
          </a:bodyPr>
          <a:lstStyle/>
          <a:p>
            <a:pPr>
              <a:lnSpc>
                <a:spcPct val="150000"/>
              </a:lnSpc>
            </a:pPr>
            <a:r>
              <a:rPr lang="en-US" altLang="zh-CN" sz="1600" b="1" i="1" u="sng" dirty="0" smtClean="0">
                <a:solidFill>
                  <a:srgbClr val="7030A0"/>
                </a:solidFill>
                <a:latin typeface="Comic Sans MS" pitchFamily="66" charset="0"/>
                <a:cs typeface="Times New Roman" pitchFamily="18" charset="0"/>
              </a:rPr>
              <a:t>SoLID Summary:</a:t>
            </a:r>
          </a:p>
          <a:p>
            <a:pPr>
              <a:lnSpc>
                <a:spcPct val="150000"/>
              </a:lnSpc>
              <a:buFont typeface="Wingdings" pitchFamily="2" charset="2"/>
              <a:buChar char="u"/>
            </a:pPr>
            <a:r>
              <a:rPr lang="en-US" altLang="zh-CN" sz="1600" dirty="0" smtClean="0">
                <a:solidFill>
                  <a:schemeClr val="tx1">
                    <a:lumMod val="95000"/>
                    <a:lumOff val="5000"/>
                  </a:schemeClr>
                </a:solidFill>
                <a:latin typeface="Comic Sans MS" pitchFamily="66" charset="0"/>
                <a:cs typeface="Times New Roman" pitchFamily="18" charset="0"/>
              </a:rPr>
              <a:t>Take advantage of latest detector and electronics techniques</a:t>
            </a:r>
          </a:p>
          <a:p>
            <a:pPr>
              <a:lnSpc>
                <a:spcPct val="150000"/>
              </a:lnSpc>
              <a:buFont typeface="Wingdings" pitchFamily="2" charset="2"/>
              <a:buChar char="u"/>
            </a:pPr>
            <a:r>
              <a:rPr lang="en-US" altLang="zh-CN" sz="1600" dirty="0" smtClean="0">
                <a:solidFill>
                  <a:schemeClr val="tx1">
                    <a:lumMod val="95000"/>
                    <a:lumOff val="5000"/>
                  </a:schemeClr>
                </a:solidFill>
                <a:latin typeface="Comic Sans MS" pitchFamily="66" charset="0"/>
                <a:cs typeface="Times New Roman" pitchFamily="18" charset="0"/>
              </a:rPr>
              <a:t> Active MC simulation,  software developments and Pre-CDR &amp; Prototyping</a:t>
            </a:r>
          </a:p>
        </p:txBody>
      </p:sp>
      <p:sp>
        <p:nvSpPr>
          <p:cNvPr id="4" name="Rectangle 3"/>
          <p:cNvSpPr/>
          <p:nvPr/>
        </p:nvSpPr>
        <p:spPr>
          <a:xfrm>
            <a:off x="215516" y="4172643"/>
            <a:ext cx="8712968" cy="1938992"/>
          </a:xfrm>
          <a:prstGeom prst="rect">
            <a:avLst/>
          </a:prstGeom>
        </p:spPr>
        <p:txBody>
          <a:bodyPr wrap="square">
            <a:spAutoFit/>
          </a:bodyPr>
          <a:lstStyle/>
          <a:p>
            <a:pPr>
              <a:lnSpc>
                <a:spcPct val="150000"/>
              </a:lnSpc>
            </a:pPr>
            <a:r>
              <a:rPr lang="en-US" altLang="zh-CN" sz="1600" b="1" i="1" u="sng" dirty="0" smtClean="0">
                <a:solidFill>
                  <a:srgbClr val="7030A0"/>
                </a:solidFill>
                <a:latin typeface="Comic Sans MS" pitchFamily="66" charset="0"/>
                <a:cs typeface="Times New Roman" pitchFamily="18" charset="0"/>
              </a:rPr>
              <a:t>SoLID Timeline:</a:t>
            </a:r>
            <a:endParaRPr lang="en-US" altLang="zh-CN" sz="1600" dirty="0" smtClean="0">
              <a:solidFill>
                <a:schemeClr val="tx1">
                  <a:lumMod val="95000"/>
                  <a:lumOff val="5000"/>
                </a:schemeClr>
              </a:solidFill>
              <a:latin typeface="Comic Sans MS" pitchFamily="66" charset="0"/>
              <a:cs typeface="Times New Roman" pitchFamily="18" charset="0"/>
            </a:endParaRPr>
          </a:p>
          <a:p>
            <a:pPr>
              <a:lnSpc>
                <a:spcPct val="150000"/>
              </a:lnSpc>
              <a:buFont typeface="Wingdings" pitchFamily="2" charset="2"/>
              <a:buChar char="u"/>
            </a:pPr>
            <a:r>
              <a:rPr lang="en-US" altLang="zh-CN" sz="1600" dirty="0" smtClean="0">
                <a:solidFill>
                  <a:schemeClr val="tx1">
                    <a:lumMod val="95000"/>
                    <a:lumOff val="5000"/>
                  </a:schemeClr>
                </a:solidFill>
                <a:latin typeface="Comic Sans MS" pitchFamily="66" charset="0"/>
                <a:cs typeface="Times New Roman" pitchFamily="18" charset="0"/>
              </a:rPr>
              <a:t> </a:t>
            </a:r>
            <a:r>
              <a:rPr lang="en-US" altLang="zh-CN" sz="1600" dirty="0">
                <a:solidFill>
                  <a:schemeClr val="tx1">
                    <a:lumMod val="95000"/>
                    <a:lumOff val="5000"/>
                  </a:schemeClr>
                </a:solidFill>
                <a:latin typeface="Comic Sans MS" pitchFamily="66" charset="0"/>
                <a:cs typeface="Times New Roman" pitchFamily="18" charset="0"/>
              </a:rPr>
              <a:t>CLEO-II magnet has been requested and will be transported in 2017 </a:t>
            </a:r>
          </a:p>
          <a:p>
            <a:pPr>
              <a:lnSpc>
                <a:spcPct val="150000"/>
              </a:lnSpc>
              <a:buFont typeface="Wingdings" pitchFamily="2" charset="2"/>
              <a:buChar char="u"/>
            </a:pPr>
            <a:r>
              <a:rPr lang="en-US" altLang="zh-CN" sz="1600" dirty="0">
                <a:solidFill>
                  <a:schemeClr val="tx1">
                    <a:lumMod val="95000"/>
                    <a:lumOff val="5000"/>
                  </a:schemeClr>
                </a:solidFill>
                <a:latin typeface="Comic Sans MS" pitchFamily="66" charset="0"/>
                <a:cs typeface="Times New Roman" pitchFamily="18" charset="0"/>
              </a:rPr>
              <a:t> </a:t>
            </a:r>
            <a:r>
              <a:rPr lang="en-US" altLang="zh-CN" sz="1600" dirty="0" smtClean="0">
                <a:solidFill>
                  <a:schemeClr val="tx1">
                    <a:lumMod val="95000"/>
                    <a:lumOff val="5000"/>
                  </a:schemeClr>
                </a:solidFill>
                <a:latin typeface="Comic Sans MS" pitchFamily="66" charset="0"/>
                <a:cs typeface="Times New Roman" pitchFamily="18" charset="0"/>
              </a:rPr>
              <a:t>Pre-conceptual </a:t>
            </a:r>
            <a:r>
              <a:rPr lang="en-US" altLang="zh-CN" sz="1600" dirty="0">
                <a:solidFill>
                  <a:schemeClr val="tx1">
                    <a:lumMod val="95000"/>
                    <a:lumOff val="5000"/>
                  </a:schemeClr>
                </a:solidFill>
                <a:latin typeface="Comic Sans MS" pitchFamily="66" charset="0"/>
                <a:cs typeface="Times New Roman" pitchFamily="18" charset="0"/>
              </a:rPr>
              <a:t>Design Report has been </a:t>
            </a:r>
            <a:r>
              <a:rPr lang="en-US" altLang="zh-CN" sz="1600" dirty="0" smtClean="0">
                <a:solidFill>
                  <a:schemeClr val="tx1">
                    <a:lumMod val="95000"/>
                    <a:lumOff val="5000"/>
                  </a:schemeClr>
                </a:solidFill>
                <a:latin typeface="Comic Sans MS" pitchFamily="66" charset="0"/>
                <a:cs typeface="Times New Roman" pitchFamily="18" charset="0"/>
              </a:rPr>
              <a:t>submitted </a:t>
            </a:r>
            <a:r>
              <a:rPr lang="en-US" altLang="zh-CN" sz="1600" dirty="0">
                <a:solidFill>
                  <a:schemeClr val="tx1">
                    <a:lumMod val="95000"/>
                    <a:lumOff val="5000"/>
                  </a:schemeClr>
                </a:solidFill>
                <a:latin typeface="Comic Sans MS" pitchFamily="66" charset="0"/>
                <a:cs typeface="Times New Roman" pitchFamily="18" charset="0"/>
              </a:rPr>
              <a:t>in 2014</a:t>
            </a:r>
          </a:p>
          <a:p>
            <a:pPr>
              <a:lnSpc>
                <a:spcPct val="150000"/>
              </a:lnSpc>
              <a:buFont typeface="Wingdings" pitchFamily="2" charset="2"/>
              <a:buChar char="u"/>
            </a:pPr>
            <a:r>
              <a:rPr lang="en-US" altLang="zh-CN" sz="1600" dirty="0" smtClean="0">
                <a:solidFill>
                  <a:schemeClr val="tx1">
                    <a:lumMod val="95000"/>
                    <a:lumOff val="5000"/>
                  </a:schemeClr>
                </a:solidFill>
                <a:latin typeface="Comic Sans MS" pitchFamily="66" charset="0"/>
                <a:cs typeface="Times New Roman" pitchFamily="18" charset="0"/>
              </a:rPr>
              <a:t> Director </a:t>
            </a:r>
            <a:r>
              <a:rPr lang="en-US" altLang="zh-CN" sz="1600" dirty="0">
                <a:solidFill>
                  <a:schemeClr val="tx1">
                    <a:lumMod val="95000"/>
                    <a:lumOff val="5000"/>
                  </a:schemeClr>
                </a:solidFill>
                <a:latin typeface="Comic Sans MS" pitchFamily="66" charset="0"/>
                <a:cs typeface="Times New Roman" pitchFamily="18" charset="0"/>
              </a:rPr>
              <a:t>review in Feb. 2015 </a:t>
            </a:r>
          </a:p>
          <a:p>
            <a:pPr>
              <a:lnSpc>
                <a:spcPct val="150000"/>
              </a:lnSpc>
              <a:buFont typeface="Wingdings" pitchFamily="2" charset="2"/>
              <a:buChar char="u"/>
            </a:pPr>
            <a:r>
              <a:rPr lang="en-US" altLang="zh-CN" sz="1600" dirty="0">
                <a:solidFill>
                  <a:schemeClr val="tx1">
                    <a:lumMod val="95000"/>
                    <a:lumOff val="5000"/>
                  </a:schemeClr>
                </a:solidFill>
                <a:latin typeface="Comic Sans MS" pitchFamily="66" charset="0"/>
                <a:cs typeface="Times New Roman" pitchFamily="18" charset="0"/>
              </a:rPr>
              <a:t> Planning to move forward (DOE Science Review</a:t>
            </a:r>
            <a:r>
              <a:rPr lang="en-US" altLang="zh-CN" sz="1600" dirty="0" smtClean="0">
                <a:solidFill>
                  <a:schemeClr val="tx1">
                    <a:lumMod val="95000"/>
                    <a:lumOff val="5000"/>
                  </a:schemeClr>
                </a:solidFill>
                <a:latin typeface="Comic Sans MS" pitchFamily="66" charset="0"/>
                <a:cs typeface="Times New Roman" pitchFamily="18" charset="0"/>
              </a:rPr>
              <a:t>)</a:t>
            </a:r>
            <a:endParaRPr lang="en-US" altLang="zh-CN" sz="1600" dirty="0">
              <a:solidFill>
                <a:schemeClr val="tx1">
                  <a:lumMod val="95000"/>
                  <a:lumOff val="5000"/>
                </a:schemeClr>
              </a:solidFill>
              <a:latin typeface="Comic Sans MS" pitchFamily="66" charset="0"/>
              <a:cs typeface="Times New Roman" pitchFamily="18" charset="0"/>
            </a:endParaRPr>
          </a:p>
        </p:txBody>
      </p:sp>
      <p:sp>
        <p:nvSpPr>
          <p:cNvPr id="8" name="Slide Number Placeholder 7"/>
          <p:cNvSpPr>
            <a:spLocks noGrp="1"/>
          </p:cNvSpPr>
          <p:nvPr>
            <p:ph type="sldNum" sz="quarter" idx="12"/>
          </p:nvPr>
        </p:nvSpPr>
        <p:spPr/>
        <p:txBody>
          <a:bodyPr/>
          <a:lstStyle/>
          <a:p>
            <a:fld id="{2AD8FB44-09DD-46C6-B9FF-D20F6BE587A9}" type="slidenum">
              <a:rPr lang="zh-CN" altLang="en-US" smtClean="0"/>
              <a:pPr/>
              <a:t>18</a:t>
            </a:fld>
            <a:endParaRPr lang="zh-CN" altLang="en-US"/>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2-08-20 at 10.03.05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99031" y="1393097"/>
            <a:ext cx="8029339" cy="4536371"/>
          </a:xfrm>
          <a:prstGeom prst="rect">
            <a:avLst/>
          </a:prstGeom>
        </p:spPr>
      </p:pic>
      <p:sp>
        <p:nvSpPr>
          <p:cNvPr id="4" name="TextBox 3"/>
          <p:cNvSpPr txBox="1"/>
          <p:nvPr/>
        </p:nvSpPr>
        <p:spPr>
          <a:xfrm>
            <a:off x="604566" y="941295"/>
            <a:ext cx="6177301" cy="421414"/>
          </a:xfrm>
          <a:prstGeom prst="rect">
            <a:avLst/>
          </a:prstGeom>
          <a:noFill/>
        </p:spPr>
        <p:txBody>
          <a:bodyPr wrap="none" lIns="82058" tIns="41029" rIns="82058" bIns="41029" rtlCol="0">
            <a:spAutoFit/>
          </a:bodyPr>
          <a:lstStyle/>
          <a:p>
            <a:r>
              <a:rPr lang="en-US" sz="2200" i="0" dirty="0">
                <a:solidFill>
                  <a:srgbClr val="006600"/>
                </a:solidFill>
                <a:latin typeface="Tahoma"/>
                <a:ea typeface="宋体" panose="02010600030101010101" pitchFamily="2" charset="-122"/>
              </a:rPr>
              <a:t>Wigner distributions</a:t>
            </a:r>
            <a:r>
              <a:rPr lang="en-US" sz="2200" b="0" i="0" dirty="0">
                <a:solidFill>
                  <a:srgbClr val="006600"/>
                </a:solidFill>
                <a:latin typeface="Tahoma"/>
                <a:ea typeface="宋体" panose="02010600030101010101" pitchFamily="2" charset="-122"/>
              </a:rPr>
              <a:t> </a:t>
            </a:r>
            <a:r>
              <a:rPr lang="en-US" sz="2200" i="0" dirty="0">
                <a:solidFill>
                  <a:srgbClr val="006600"/>
                </a:solidFill>
                <a:latin typeface="Tahoma"/>
                <a:ea typeface="宋体" panose="02010600030101010101" pitchFamily="2" charset="-122"/>
              </a:rPr>
              <a:t>(</a:t>
            </a:r>
            <a:r>
              <a:rPr lang="en-US" sz="1800" i="0" dirty="0">
                <a:solidFill>
                  <a:srgbClr val="006600"/>
                </a:solidFill>
                <a:latin typeface="Tahoma"/>
                <a:ea typeface="宋体" panose="02010600030101010101" pitchFamily="2" charset="-122"/>
              </a:rPr>
              <a:t>Belitsky, Ji, Yuan</a:t>
            </a:r>
            <a:r>
              <a:rPr lang="en-US" sz="2200" i="0" dirty="0" smtClean="0">
                <a:solidFill>
                  <a:srgbClr val="006600"/>
                </a:solidFill>
                <a:latin typeface="Tahoma"/>
                <a:ea typeface="宋体" panose="02010600030101010101" pitchFamily="2" charset="-122"/>
              </a:rPr>
              <a:t>) (or GTMDs)</a:t>
            </a:r>
            <a:endParaRPr lang="en-US" sz="2200" i="0" dirty="0">
              <a:solidFill>
                <a:srgbClr val="006600"/>
              </a:solidFill>
              <a:latin typeface="Tahoma"/>
              <a:ea typeface="宋体" panose="02010600030101010101" pitchFamily="2" charset="-122"/>
            </a:endParaRPr>
          </a:p>
        </p:txBody>
      </p:sp>
      <p:grpSp>
        <p:nvGrpSpPr>
          <p:cNvPr id="7" name="Group 11"/>
          <p:cNvGrpSpPr/>
          <p:nvPr/>
        </p:nvGrpSpPr>
        <p:grpSpPr>
          <a:xfrm>
            <a:off x="415637" y="1467204"/>
            <a:ext cx="8312727" cy="617095"/>
            <a:chOff x="0" y="1662826"/>
            <a:chExt cx="10058400" cy="699374"/>
          </a:xfrm>
        </p:grpSpPr>
        <p:sp>
          <p:nvSpPr>
            <p:cNvPr id="5" name="Rectangle 4"/>
            <p:cNvSpPr/>
            <p:nvPr/>
          </p:nvSpPr>
          <p:spPr>
            <a:xfrm>
              <a:off x="0" y="1662826"/>
              <a:ext cx="10058400" cy="699374"/>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0" i="0" dirty="0">
                <a:solidFill>
                  <a:srgbClr val="000000"/>
                </a:solidFill>
              </a:endParaRPr>
            </a:p>
          </p:txBody>
        </p:sp>
        <p:sp>
          <p:nvSpPr>
            <p:cNvPr id="11" name="TextBox 10"/>
            <p:cNvSpPr txBox="1"/>
            <p:nvPr/>
          </p:nvSpPr>
          <p:spPr>
            <a:xfrm>
              <a:off x="152400" y="1828800"/>
              <a:ext cx="566762" cy="418576"/>
            </a:xfrm>
            <a:prstGeom prst="rect">
              <a:avLst/>
            </a:prstGeom>
            <a:noFill/>
          </p:spPr>
          <p:txBody>
            <a:bodyPr wrap="none" rtlCol="0">
              <a:spAutoFit/>
            </a:bodyPr>
            <a:lstStyle/>
            <a:p>
              <a:r>
                <a:rPr lang="en-US" sz="1800" b="0" i="0" dirty="0">
                  <a:solidFill>
                    <a:srgbClr val="000000"/>
                  </a:solidFill>
                  <a:latin typeface="Tahoma"/>
                  <a:ea typeface="宋体" panose="02010600030101010101" pitchFamily="2" charset="-122"/>
                </a:rPr>
                <a:t>5D</a:t>
              </a:r>
            </a:p>
          </p:txBody>
        </p:sp>
      </p:grpSp>
      <p:grpSp>
        <p:nvGrpSpPr>
          <p:cNvPr id="8" name="Group 12"/>
          <p:cNvGrpSpPr/>
          <p:nvPr/>
        </p:nvGrpSpPr>
        <p:grpSpPr>
          <a:xfrm>
            <a:off x="415637" y="2084305"/>
            <a:ext cx="8312727" cy="1815353"/>
            <a:chOff x="0" y="2362200"/>
            <a:chExt cx="10058400" cy="2057400"/>
          </a:xfrm>
        </p:grpSpPr>
        <p:sp>
          <p:nvSpPr>
            <p:cNvPr id="6" name="Rectangle 5"/>
            <p:cNvSpPr/>
            <p:nvPr/>
          </p:nvSpPr>
          <p:spPr>
            <a:xfrm>
              <a:off x="0" y="2362200"/>
              <a:ext cx="10058400" cy="2057400"/>
            </a:xfrm>
            <a:prstGeom prst="rect">
              <a:avLst/>
            </a:prstGeom>
            <a:solidFill>
              <a:schemeClr val="accent6">
                <a:lumMod val="60000"/>
                <a:lumOff val="4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0" i="0" dirty="0">
                <a:solidFill>
                  <a:srgbClr val="FFFFFF"/>
                </a:solidFill>
              </a:endParaRPr>
            </a:p>
          </p:txBody>
        </p:sp>
        <p:sp>
          <p:nvSpPr>
            <p:cNvPr id="35" name="TextBox 34"/>
            <p:cNvSpPr txBox="1"/>
            <p:nvPr/>
          </p:nvSpPr>
          <p:spPr>
            <a:xfrm>
              <a:off x="152400" y="3124200"/>
              <a:ext cx="566762" cy="418576"/>
            </a:xfrm>
            <a:prstGeom prst="rect">
              <a:avLst/>
            </a:prstGeom>
            <a:noFill/>
          </p:spPr>
          <p:txBody>
            <a:bodyPr wrap="none" rtlCol="0">
              <a:spAutoFit/>
            </a:bodyPr>
            <a:lstStyle/>
            <a:p>
              <a:r>
                <a:rPr lang="en-US" sz="1800" b="0" i="0" dirty="0">
                  <a:solidFill>
                    <a:srgbClr val="000000"/>
                  </a:solidFill>
                  <a:latin typeface="Tahoma"/>
                  <a:ea typeface="宋体" panose="02010600030101010101" pitchFamily="2" charset="-122"/>
                </a:rPr>
                <a:t>3D</a:t>
              </a:r>
            </a:p>
          </p:txBody>
        </p:sp>
      </p:grpSp>
      <p:grpSp>
        <p:nvGrpSpPr>
          <p:cNvPr id="9" name="Group 14"/>
          <p:cNvGrpSpPr/>
          <p:nvPr/>
        </p:nvGrpSpPr>
        <p:grpSpPr>
          <a:xfrm>
            <a:off x="434473" y="3899647"/>
            <a:ext cx="8293895" cy="1546412"/>
            <a:chOff x="22788" y="4419600"/>
            <a:chExt cx="10035612" cy="1752600"/>
          </a:xfrm>
        </p:grpSpPr>
        <p:sp>
          <p:nvSpPr>
            <p:cNvPr id="10" name="Rectangle 9"/>
            <p:cNvSpPr/>
            <p:nvPr/>
          </p:nvSpPr>
          <p:spPr>
            <a:xfrm>
              <a:off x="22788" y="4419600"/>
              <a:ext cx="10035612" cy="1752600"/>
            </a:xfrm>
            <a:prstGeom prst="rect">
              <a:avLst/>
            </a:prstGeom>
            <a:solidFill>
              <a:srgbClr val="3366FF">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0" i="0" dirty="0">
                <a:solidFill>
                  <a:srgbClr val="FFFFFF"/>
                </a:solidFill>
              </a:endParaRPr>
            </a:p>
          </p:txBody>
        </p:sp>
        <p:sp>
          <p:nvSpPr>
            <p:cNvPr id="36" name="TextBox 35"/>
            <p:cNvSpPr txBox="1"/>
            <p:nvPr/>
          </p:nvSpPr>
          <p:spPr>
            <a:xfrm>
              <a:off x="152400" y="4724400"/>
              <a:ext cx="566762" cy="418576"/>
            </a:xfrm>
            <a:prstGeom prst="rect">
              <a:avLst/>
            </a:prstGeom>
            <a:noFill/>
          </p:spPr>
          <p:txBody>
            <a:bodyPr wrap="none" rtlCol="0">
              <a:spAutoFit/>
            </a:bodyPr>
            <a:lstStyle/>
            <a:p>
              <a:r>
                <a:rPr lang="en-US" sz="1800" b="0" i="0" dirty="0">
                  <a:solidFill>
                    <a:srgbClr val="000000"/>
                  </a:solidFill>
                  <a:latin typeface="Tahoma"/>
                  <a:ea typeface="宋体" panose="02010600030101010101" pitchFamily="2" charset="-122"/>
                </a:rPr>
                <a:t>1D</a:t>
              </a:r>
            </a:p>
          </p:txBody>
        </p:sp>
      </p:grpSp>
      <p:sp>
        <p:nvSpPr>
          <p:cNvPr id="2" name="TextBox 1"/>
          <p:cNvSpPr txBox="1"/>
          <p:nvPr/>
        </p:nvSpPr>
        <p:spPr>
          <a:xfrm>
            <a:off x="6215074" y="2357430"/>
            <a:ext cx="2776209" cy="307777"/>
          </a:xfrm>
          <a:prstGeom prst="rect">
            <a:avLst/>
          </a:prstGeom>
          <a:noFill/>
        </p:spPr>
        <p:txBody>
          <a:bodyPr wrap="none" rtlCol="0">
            <a:spAutoFit/>
          </a:bodyPr>
          <a:lstStyle/>
          <a:p>
            <a:r>
              <a:rPr lang="en-US" sz="1400" b="0" i="0" dirty="0">
                <a:solidFill>
                  <a:srgbClr val="000000"/>
                </a:solidFill>
                <a:latin typeface="Tahoma" panose="020B0604030504040204" pitchFamily="34" charset="0"/>
                <a:ea typeface="宋体" panose="02010600030101010101" pitchFamily="2" charset="-122"/>
              </a:rPr>
              <a:t>(X. Ji, D. Mueller, A. Radyushkin)</a:t>
            </a:r>
          </a:p>
        </p:txBody>
      </p:sp>
      <p:sp>
        <p:nvSpPr>
          <p:cNvPr id="16" name="TextBox 15"/>
          <p:cNvSpPr txBox="1"/>
          <p:nvPr/>
        </p:nvSpPr>
        <p:spPr>
          <a:xfrm>
            <a:off x="285720" y="214290"/>
            <a:ext cx="8568327" cy="707858"/>
          </a:xfrm>
          <a:prstGeom prst="rect">
            <a:avLst/>
          </a:prstGeom>
          <a:noFill/>
        </p:spPr>
        <p:txBody>
          <a:bodyPr wrap="none" lIns="91418" tIns="45706" rIns="91418" bIns="45706">
            <a:spAutoFit/>
          </a:bodyPr>
          <a:lstStyle/>
          <a:p>
            <a:pPr fontAlgn="auto">
              <a:spcBef>
                <a:spcPts val="0"/>
              </a:spcBef>
              <a:spcAft>
                <a:spcPts val="0"/>
              </a:spcAft>
              <a:defRPr/>
            </a:pPr>
            <a:r>
              <a:rPr lang="en-US" sz="4000" kern="0" dirty="0">
                <a:ln w="12700">
                  <a:solidFill>
                    <a:srgbClr val="000000">
                      <a:lumMod val="85000"/>
                      <a:lumOff val="15000"/>
                    </a:srgbClr>
                  </a:solidFill>
                </a:ln>
                <a:solidFill>
                  <a:srgbClr val="FF0000"/>
                </a:solidFill>
                <a:effectLst>
                  <a:innerShdw blurRad="63500" dist="50800">
                    <a:prstClr val="black">
                      <a:alpha val="50000"/>
                    </a:prstClr>
                  </a:innerShdw>
                </a:effectLst>
                <a:ea typeface="ＭＳ Ｐゴシック" charset="-128"/>
              </a:rPr>
              <a:t>Unified View of Nucleon Structure</a:t>
            </a:r>
            <a:endParaRPr lang="en-US" dirty="0">
              <a:solidFill>
                <a:srgbClr val="000000"/>
              </a:solidFill>
              <a:latin typeface="Arial"/>
            </a:endParaRPr>
          </a:p>
        </p:txBody>
      </p:sp>
      <p:sp>
        <p:nvSpPr>
          <p:cNvPr id="15" name="椭圆 14"/>
          <p:cNvSpPr/>
          <p:nvPr/>
        </p:nvSpPr>
        <p:spPr>
          <a:xfrm>
            <a:off x="2714612" y="1785926"/>
            <a:ext cx="6215106" cy="2286016"/>
          </a:xfrm>
          <a:prstGeom prst="ellipse">
            <a:avLst/>
          </a:prstGeom>
          <a:solidFill>
            <a:srgbClr val="00B05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16"/>
          <p:cNvSpPr/>
          <p:nvPr/>
        </p:nvSpPr>
        <p:spPr>
          <a:xfrm rot="919894">
            <a:off x="4373242" y="3936433"/>
            <a:ext cx="315973" cy="1933471"/>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8" name="TextBox 17"/>
          <p:cNvSpPr txBox="1"/>
          <p:nvPr/>
        </p:nvSpPr>
        <p:spPr>
          <a:xfrm>
            <a:off x="827584" y="5877272"/>
            <a:ext cx="7643866"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600" b="1" dirty="0" smtClean="0">
                <a:solidFill>
                  <a:srgbClr val="7030A0"/>
                </a:solidFill>
                <a:latin typeface="Comic Sans MS" pitchFamily="66" charset="0"/>
              </a:rPr>
              <a:t>Explore GPDs in SoLID:</a:t>
            </a:r>
          </a:p>
          <a:p>
            <a:r>
              <a:rPr lang="en-US" altLang="zh-CN" sz="1600" dirty="0" smtClean="0">
                <a:solidFill>
                  <a:srgbClr val="00B050"/>
                </a:solidFill>
                <a:latin typeface="Comic Sans MS" pitchFamily="66" charset="0"/>
              </a:rPr>
              <a:t>  </a:t>
            </a:r>
            <a:r>
              <a:rPr lang="en-US" altLang="zh-CN" sz="1600" dirty="0" smtClean="0">
                <a:solidFill>
                  <a:srgbClr val="00B050"/>
                </a:solidFill>
                <a:latin typeface="Comic Sans MS" pitchFamily="66" charset="0"/>
                <a:sym typeface="Wingdings" pitchFamily="2" charset="2"/>
              </a:rPr>
              <a:t> DVCS with transverse and longitudinal polarized proton and neutrons</a:t>
            </a:r>
          </a:p>
          <a:p>
            <a:r>
              <a:rPr lang="en-US" altLang="zh-CN" sz="1600" dirty="0" smtClean="0">
                <a:solidFill>
                  <a:srgbClr val="00B050"/>
                </a:solidFill>
                <a:latin typeface="Comic Sans MS" pitchFamily="66" charset="0"/>
                <a:sym typeface="Wingdings" pitchFamily="2" charset="2"/>
              </a:rPr>
              <a:t>   Doubly-DVCS, DVMP, Timelike DVCS ...</a:t>
            </a:r>
            <a:endParaRPr lang="zh-CN" altLang="en-US" sz="1600" dirty="0">
              <a:solidFill>
                <a:srgbClr val="00B050"/>
              </a:solidFill>
              <a:latin typeface="Comic Sans MS" pitchFamily="66" charset="0"/>
            </a:endParaRPr>
          </a:p>
        </p:txBody>
      </p:sp>
      <p:sp>
        <p:nvSpPr>
          <p:cNvPr id="14" name="Slide Number Placeholder 13"/>
          <p:cNvSpPr>
            <a:spLocks noGrp="1"/>
          </p:cNvSpPr>
          <p:nvPr>
            <p:ph type="sldNum" sz="quarter" idx="12"/>
          </p:nvPr>
        </p:nvSpPr>
        <p:spPr/>
        <p:txBody>
          <a:bodyPr/>
          <a:lstStyle/>
          <a:p>
            <a:fld id="{2AD8FB44-09DD-46C6-B9FF-D20F6BE587A9}" type="slidenum">
              <a:rPr lang="zh-CN" altLang="en-US" smtClean="0"/>
              <a:pPr/>
              <a:t>19</a:t>
            </a:fld>
            <a:endParaRPr lang="zh-CN" altLang="en-US"/>
          </a:p>
        </p:txBody>
      </p:sp>
    </p:spTree>
    <p:extLst>
      <p:ext uri="{BB962C8B-B14F-4D97-AF65-F5344CB8AC3E}">
        <p14:creationId xmlns:p14="http://schemas.microsoft.com/office/powerpoint/2010/main" xmlns="" val="27364971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2-08-20 at 10.03.05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99031" y="1393097"/>
            <a:ext cx="8029339" cy="4536371"/>
          </a:xfrm>
          <a:prstGeom prst="rect">
            <a:avLst/>
          </a:prstGeom>
        </p:spPr>
      </p:pic>
      <p:sp>
        <p:nvSpPr>
          <p:cNvPr id="4" name="TextBox 3"/>
          <p:cNvSpPr txBox="1"/>
          <p:nvPr/>
        </p:nvSpPr>
        <p:spPr>
          <a:xfrm>
            <a:off x="604566" y="941295"/>
            <a:ext cx="6177301" cy="421414"/>
          </a:xfrm>
          <a:prstGeom prst="rect">
            <a:avLst/>
          </a:prstGeom>
          <a:noFill/>
        </p:spPr>
        <p:txBody>
          <a:bodyPr wrap="none" lIns="82058" tIns="41029" rIns="82058" bIns="41029" rtlCol="0">
            <a:spAutoFit/>
          </a:bodyPr>
          <a:lstStyle/>
          <a:p>
            <a:r>
              <a:rPr lang="en-US" sz="2200" i="0" dirty="0">
                <a:solidFill>
                  <a:srgbClr val="006600"/>
                </a:solidFill>
                <a:latin typeface="Tahoma"/>
                <a:ea typeface="宋体" panose="02010600030101010101" pitchFamily="2" charset="-122"/>
              </a:rPr>
              <a:t>Wigner distributions</a:t>
            </a:r>
            <a:r>
              <a:rPr lang="en-US" sz="2200" b="0" i="0" dirty="0">
                <a:solidFill>
                  <a:srgbClr val="006600"/>
                </a:solidFill>
                <a:latin typeface="Tahoma"/>
                <a:ea typeface="宋体" panose="02010600030101010101" pitchFamily="2" charset="-122"/>
              </a:rPr>
              <a:t> </a:t>
            </a:r>
            <a:r>
              <a:rPr lang="en-US" sz="2200" i="0" dirty="0">
                <a:solidFill>
                  <a:srgbClr val="006600"/>
                </a:solidFill>
                <a:latin typeface="Tahoma"/>
                <a:ea typeface="宋体" panose="02010600030101010101" pitchFamily="2" charset="-122"/>
              </a:rPr>
              <a:t>(</a:t>
            </a:r>
            <a:r>
              <a:rPr lang="en-US" sz="1800" i="0" dirty="0">
                <a:solidFill>
                  <a:srgbClr val="006600"/>
                </a:solidFill>
                <a:latin typeface="Tahoma"/>
                <a:ea typeface="宋体" panose="02010600030101010101" pitchFamily="2" charset="-122"/>
              </a:rPr>
              <a:t>Belitsky, Ji, Yuan</a:t>
            </a:r>
            <a:r>
              <a:rPr lang="en-US" sz="2200" i="0" dirty="0" smtClean="0">
                <a:solidFill>
                  <a:srgbClr val="006600"/>
                </a:solidFill>
                <a:latin typeface="Tahoma"/>
                <a:ea typeface="宋体" panose="02010600030101010101" pitchFamily="2" charset="-122"/>
              </a:rPr>
              <a:t>) (or GTMDs)</a:t>
            </a:r>
            <a:endParaRPr lang="en-US" sz="2200" i="0" dirty="0">
              <a:solidFill>
                <a:srgbClr val="006600"/>
              </a:solidFill>
              <a:latin typeface="Tahoma"/>
              <a:ea typeface="宋体" panose="02010600030101010101" pitchFamily="2" charset="-122"/>
            </a:endParaRPr>
          </a:p>
        </p:txBody>
      </p:sp>
      <p:grpSp>
        <p:nvGrpSpPr>
          <p:cNvPr id="7" name="Group 11"/>
          <p:cNvGrpSpPr/>
          <p:nvPr/>
        </p:nvGrpSpPr>
        <p:grpSpPr>
          <a:xfrm>
            <a:off x="415637" y="1467204"/>
            <a:ext cx="8312727" cy="617095"/>
            <a:chOff x="0" y="1662826"/>
            <a:chExt cx="10058400" cy="699374"/>
          </a:xfrm>
        </p:grpSpPr>
        <p:sp>
          <p:nvSpPr>
            <p:cNvPr id="5" name="Rectangle 4"/>
            <p:cNvSpPr/>
            <p:nvPr/>
          </p:nvSpPr>
          <p:spPr>
            <a:xfrm>
              <a:off x="0" y="1662826"/>
              <a:ext cx="10058400" cy="699374"/>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0" i="0" dirty="0">
                <a:solidFill>
                  <a:srgbClr val="000000"/>
                </a:solidFill>
              </a:endParaRPr>
            </a:p>
          </p:txBody>
        </p:sp>
        <p:sp>
          <p:nvSpPr>
            <p:cNvPr id="11" name="TextBox 10"/>
            <p:cNvSpPr txBox="1"/>
            <p:nvPr/>
          </p:nvSpPr>
          <p:spPr>
            <a:xfrm>
              <a:off x="152400" y="1828800"/>
              <a:ext cx="566762" cy="418576"/>
            </a:xfrm>
            <a:prstGeom prst="rect">
              <a:avLst/>
            </a:prstGeom>
            <a:noFill/>
          </p:spPr>
          <p:txBody>
            <a:bodyPr wrap="none" rtlCol="0">
              <a:spAutoFit/>
            </a:bodyPr>
            <a:lstStyle/>
            <a:p>
              <a:r>
                <a:rPr lang="en-US" sz="1800" b="0" i="0" dirty="0">
                  <a:solidFill>
                    <a:srgbClr val="000000"/>
                  </a:solidFill>
                  <a:latin typeface="Tahoma"/>
                  <a:ea typeface="宋体" panose="02010600030101010101" pitchFamily="2" charset="-122"/>
                </a:rPr>
                <a:t>5D</a:t>
              </a:r>
            </a:p>
          </p:txBody>
        </p:sp>
      </p:grpSp>
      <p:grpSp>
        <p:nvGrpSpPr>
          <p:cNvPr id="8" name="Group 12"/>
          <p:cNvGrpSpPr/>
          <p:nvPr/>
        </p:nvGrpSpPr>
        <p:grpSpPr>
          <a:xfrm>
            <a:off x="415637" y="2084305"/>
            <a:ext cx="8312727" cy="1815353"/>
            <a:chOff x="0" y="2362200"/>
            <a:chExt cx="10058400" cy="2057400"/>
          </a:xfrm>
        </p:grpSpPr>
        <p:sp>
          <p:nvSpPr>
            <p:cNvPr id="6" name="Rectangle 5"/>
            <p:cNvSpPr/>
            <p:nvPr/>
          </p:nvSpPr>
          <p:spPr>
            <a:xfrm>
              <a:off x="0" y="2362200"/>
              <a:ext cx="10058400" cy="2057400"/>
            </a:xfrm>
            <a:prstGeom prst="rect">
              <a:avLst/>
            </a:prstGeom>
            <a:solidFill>
              <a:schemeClr val="accent6">
                <a:lumMod val="60000"/>
                <a:lumOff val="4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0" i="0" dirty="0">
                <a:solidFill>
                  <a:srgbClr val="FFFFFF"/>
                </a:solidFill>
              </a:endParaRPr>
            </a:p>
          </p:txBody>
        </p:sp>
        <p:sp>
          <p:nvSpPr>
            <p:cNvPr id="35" name="TextBox 34"/>
            <p:cNvSpPr txBox="1"/>
            <p:nvPr/>
          </p:nvSpPr>
          <p:spPr>
            <a:xfrm>
              <a:off x="152400" y="3124200"/>
              <a:ext cx="566762" cy="418576"/>
            </a:xfrm>
            <a:prstGeom prst="rect">
              <a:avLst/>
            </a:prstGeom>
            <a:noFill/>
          </p:spPr>
          <p:txBody>
            <a:bodyPr wrap="none" rtlCol="0">
              <a:spAutoFit/>
            </a:bodyPr>
            <a:lstStyle/>
            <a:p>
              <a:r>
                <a:rPr lang="en-US" sz="1800" b="0" i="0" dirty="0">
                  <a:solidFill>
                    <a:srgbClr val="000000"/>
                  </a:solidFill>
                  <a:latin typeface="Tahoma"/>
                  <a:ea typeface="宋体" panose="02010600030101010101" pitchFamily="2" charset="-122"/>
                </a:rPr>
                <a:t>3D</a:t>
              </a:r>
            </a:p>
          </p:txBody>
        </p:sp>
      </p:grpSp>
      <p:grpSp>
        <p:nvGrpSpPr>
          <p:cNvPr id="9" name="Group 14"/>
          <p:cNvGrpSpPr/>
          <p:nvPr/>
        </p:nvGrpSpPr>
        <p:grpSpPr>
          <a:xfrm>
            <a:off x="434473" y="3899647"/>
            <a:ext cx="8293895" cy="1546412"/>
            <a:chOff x="22788" y="4419600"/>
            <a:chExt cx="10035612" cy="1752600"/>
          </a:xfrm>
        </p:grpSpPr>
        <p:sp>
          <p:nvSpPr>
            <p:cNvPr id="10" name="Rectangle 9"/>
            <p:cNvSpPr/>
            <p:nvPr/>
          </p:nvSpPr>
          <p:spPr>
            <a:xfrm>
              <a:off x="22788" y="4419600"/>
              <a:ext cx="10035612" cy="1752600"/>
            </a:xfrm>
            <a:prstGeom prst="rect">
              <a:avLst/>
            </a:prstGeom>
            <a:solidFill>
              <a:srgbClr val="3366FF">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0" i="0" dirty="0">
                <a:solidFill>
                  <a:srgbClr val="FFFFFF"/>
                </a:solidFill>
              </a:endParaRPr>
            </a:p>
          </p:txBody>
        </p:sp>
        <p:sp>
          <p:nvSpPr>
            <p:cNvPr id="36" name="TextBox 35"/>
            <p:cNvSpPr txBox="1"/>
            <p:nvPr/>
          </p:nvSpPr>
          <p:spPr>
            <a:xfrm>
              <a:off x="152400" y="4724400"/>
              <a:ext cx="566762" cy="418576"/>
            </a:xfrm>
            <a:prstGeom prst="rect">
              <a:avLst/>
            </a:prstGeom>
            <a:noFill/>
          </p:spPr>
          <p:txBody>
            <a:bodyPr wrap="none" rtlCol="0">
              <a:spAutoFit/>
            </a:bodyPr>
            <a:lstStyle/>
            <a:p>
              <a:r>
                <a:rPr lang="en-US" sz="1800" b="0" i="0" dirty="0">
                  <a:solidFill>
                    <a:srgbClr val="000000"/>
                  </a:solidFill>
                  <a:latin typeface="Tahoma"/>
                  <a:ea typeface="宋体" panose="02010600030101010101" pitchFamily="2" charset="-122"/>
                </a:rPr>
                <a:t>1D</a:t>
              </a:r>
            </a:p>
          </p:txBody>
        </p:sp>
      </p:grpSp>
      <p:sp>
        <p:nvSpPr>
          <p:cNvPr id="2" name="TextBox 1"/>
          <p:cNvSpPr txBox="1"/>
          <p:nvPr/>
        </p:nvSpPr>
        <p:spPr>
          <a:xfrm>
            <a:off x="6215074" y="2357430"/>
            <a:ext cx="2776209" cy="307777"/>
          </a:xfrm>
          <a:prstGeom prst="rect">
            <a:avLst/>
          </a:prstGeom>
          <a:noFill/>
        </p:spPr>
        <p:txBody>
          <a:bodyPr wrap="none" rtlCol="0">
            <a:spAutoFit/>
          </a:bodyPr>
          <a:lstStyle/>
          <a:p>
            <a:r>
              <a:rPr lang="en-US" sz="1400" b="0" i="0" dirty="0">
                <a:solidFill>
                  <a:srgbClr val="000000"/>
                </a:solidFill>
                <a:latin typeface="Tahoma" panose="020B0604030504040204" pitchFamily="34" charset="0"/>
                <a:ea typeface="宋体" panose="02010600030101010101" pitchFamily="2" charset="-122"/>
              </a:rPr>
              <a:t>(X. Ji, D. Mueller, A. Radyushkin)</a:t>
            </a:r>
          </a:p>
        </p:txBody>
      </p:sp>
      <p:sp>
        <p:nvSpPr>
          <p:cNvPr id="16" name="TextBox 15"/>
          <p:cNvSpPr txBox="1"/>
          <p:nvPr/>
        </p:nvSpPr>
        <p:spPr>
          <a:xfrm>
            <a:off x="285720" y="214290"/>
            <a:ext cx="8568327" cy="707858"/>
          </a:xfrm>
          <a:prstGeom prst="rect">
            <a:avLst/>
          </a:prstGeom>
          <a:noFill/>
        </p:spPr>
        <p:txBody>
          <a:bodyPr wrap="none" lIns="91418" tIns="45706" rIns="91418" bIns="45706">
            <a:spAutoFit/>
          </a:bodyPr>
          <a:lstStyle/>
          <a:p>
            <a:pPr fontAlgn="auto">
              <a:spcBef>
                <a:spcPts val="0"/>
              </a:spcBef>
              <a:spcAft>
                <a:spcPts val="0"/>
              </a:spcAft>
              <a:defRPr/>
            </a:pPr>
            <a:r>
              <a:rPr lang="en-US" sz="4000" kern="0" dirty="0">
                <a:ln w="12700">
                  <a:solidFill>
                    <a:srgbClr val="000000">
                      <a:lumMod val="85000"/>
                      <a:lumOff val="15000"/>
                    </a:srgbClr>
                  </a:solidFill>
                </a:ln>
                <a:solidFill>
                  <a:srgbClr val="FF0000"/>
                </a:solidFill>
                <a:effectLst>
                  <a:innerShdw blurRad="63500" dist="50800">
                    <a:prstClr val="black">
                      <a:alpha val="50000"/>
                    </a:prstClr>
                  </a:innerShdw>
                </a:effectLst>
                <a:ea typeface="ＭＳ Ｐゴシック" charset="-128"/>
              </a:rPr>
              <a:t>Unified View of Nucleon Structure</a:t>
            </a:r>
            <a:endParaRPr lang="en-US" dirty="0">
              <a:solidFill>
                <a:srgbClr val="000000"/>
              </a:solidFill>
              <a:latin typeface="Arial"/>
            </a:endParaRPr>
          </a:p>
        </p:txBody>
      </p:sp>
      <p:sp>
        <p:nvSpPr>
          <p:cNvPr id="14" name="Slide Number Placeholder 13"/>
          <p:cNvSpPr>
            <a:spLocks noGrp="1"/>
          </p:cNvSpPr>
          <p:nvPr>
            <p:ph type="sldNum" sz="quarter" idx="12"/>
          </p:nvPr>
        </p:nvSpPr>
        <p:spPr/>
        <p:txBody>
          <a:bodyPr/>
          <a:lstStyle/>
          <a:p>
            <a:fld id="{2AD8FB44-09DD-46C6-B9FF-D20F6BE587A9}" type="slidenum">
              <a:rPr lang="zh-CN" altLang="en-US" smtClean="0"/>
              <a:pPr/>
              <a:t>2</a:t>
            </a:fld>
            <a:endParaRPr lang="zh-CN" altLang="en-US"/>
          </a:p>
        </p:txBody>
      </p:sp>
    </p:spTree>
    <p:extLst>
      <p:ext uri="{BB962C8B-B14F-4D97-AF65-F5344CB8AC3E}">
        <p14:creationId xmlns:p14="http://schemas.microsoft.com/office/powerpoint/2010/main" xmlns="" val="27364971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827584" y="3140968"/>
            <a:ext cx="3240360" cy="3516907"/>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标题 1"/>
          <p:cNvSpPr txBox="1">
            <a:spLocks/>
          </p:cNvSpPr>
          <p:nvPr/>
        </p:nvSpPr>
        <p:spPr>
          <a:xfrm>
            <a:off x="467544" y="188640"/>
            <a:ext cx="8229600" cy="5111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0" normalizeH="0" baseline="0" noProof="0" dirty="0" smtClean="0">
                <a:ln>
                  <a:noFill/>
                </a:ln>
                <a:solidFill>
                  <a:schemeClr val="tx1"/>
                </a:solidFill>
                <a:effectLst/>
                <a:uLnTx/>
                <a:uFillTx/>
                <a:latin typeface="Arial Black" pitchFamily="34" charset="0"/>
                <a:ea typeface="+mj-ea"/>
                <a:cs typeface="+mj-cs"/>
              </a:rPr>
              <a:t>GPD Study @ SoLID</a:t>
            </a:r>
            <a:endParaRPr kumimoji="0" lang="zh-CN" altLang="en-US" sz="3600" b="0" i="0" u="none" strike="noStrike" kern="1200" cap="none" spc="0" normalizeH="0" baseline="0" noProof="0" dirty="0">
              <a:ln>
                <a:noFill/>
              </a:ln>
              <a:solidFill>
                <a:schemeClr val="tx1"/>
              </a:solidFill>
              <a:effectLst/>
              <a:uLnTx/>
              <a:uFillTx/>
              <a:latin typeface="Arial Black" pitchFamily="34" charset="0"/>
              <a:ea typeface="+mj-ea"/>
              <a:cs typeface="+mj-cs"/>
            </a:endParaRPr>
          </a:p>
        </p:txBody>
      </p:sp>
      <p:sp>
        <p:nvSpPr>
          <p:cNvPr id="5" name="Rettangolo 1"/>
          <p:cNvSpPr/>
          <p:nvPr/>
        </p:nvSpPr>
        <p:spPr>
          <a:xfrm>
            <a:off x="107504" y="764704"/>
            <a:ext cx="6020878" cy="338554"/>
          </a:xfrm>
          <a:prstGeom prst="rect">
            <a:avLst/>
          </a:prstGeom>
        </p:spPr>
        <p:txBody>
          <a:bodyPr wrap="square">
            <a:spAutoFit/>
          </a:bodyPr>
          <a:lstStyle/>
          <a:p>
            <a:pPr marL="411480" indent="-342900" eaLnBrk="1" fontAlgn="auto" hangingPunct="1">
              <a:spcBef>
                <a:spcPts val="0"/>
              </a:spcBef>
              <a:spcAft>
                <a:spcPts val="0"/>
              </a:spcAft>
              <a:buFont typeface="Wingdings" pitchFamily="2" charset="2"/>
              <a:buChar char="Ø"/>
            </a:pPr>
            <a:r>
              <a:rPr lang="it-IT" sz="1600" b="0" i="0" dirty="0" smtClean="0">
                <a:latin typeface="Comic Sans MS" pitchFamily="66" charset="0"/>
                <a:sym typeface="Symbol"/>
              </a:rPr>
              <a:t> Generalized Parton Distributions (GPD):</a:t>
            </a:r>
            <a:endParaRPr lang="it-IT" sz="1600" b="0" i="0" dirty="0">
              <a:latin typeface="Comic Sans MS" pitchFamily="66" charset="0"/>
              <a:sym typeface="Symbol"/>
            </a:endParaRPr>
          </a:p>
        </p:txBody>
      </p:sp>
      <p:sp>
        <p:nvSpPr>
          <p:cNvPr id="2" name="TextBox 1"/>
          <p:cNvSpPr txBox="1"/>
          <p:nvPr/>
        </p:nvSpPr>
        <p:spPr>
          <a:xfrm>
            <a:off x="251520" y="1052736"/>
            <a:ext cx="5472608" cy="4524315"/>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1600" dirty="0" smtClean="0">
                <a:latin typeface="Comic Sans MS" panose="030F0702030302020204" pitchFamily="66" charset="0"/>
              </a:rPr>
              <a:t>Encode Information of the parton distribution in both the transverse plane and longitudinal direction.</a:t>
            </a:r>
          </a:p>
          <a:p>
            <a:pPr marL="285750" indent="-285750">
              <a:lnSpc>
                <a:spcPct val="150000"/>
              </a:lnSpc>
              <a:buFont typeface="Wingdings" panose="05000000000000000000" pitchFamily="2" charset="2"/>
              <a:buChar char="§"/>
            </a:pPr>
            <a:r>
              <a:rPr lang="en-US" sz="1600" dirty="0" smtClean="0">
                <a:latin typeface="Comic Sans MS" panose="030F0702030302020204" pitchFamily="66" charset="0"/>
              </a:rPr>
              <a:t>Four GPDs for quarks or gluons:</a:t>
            </a:r>
          </a:p>
          <a:p>
            <a:pPr>
              <a:lnSpc>
                <a:spcPct val="150000"/>
              </a:lnSpc>
            </a:pPr>
            <a:endParaRPr lang="en-US" sz="1600" dirty="0" smtClean="0">
              <a:latin typeface="Comic Sans MS" panose="030F0702030302020204" pitchFamily="66" charset="0"/>
            </a:endParaRPr>
          </a:p>
          <a:p>
            <a:pPr marL="285750" indent="-285750">
              <a:lnSpc>
                <a:spcPct val="150000"/>
              </a:lnSpc>
              <a:buFont typeface="Wingdings" panose="05000000000000000000" pitchFamily="2" charset="2"/>
              <a:buChar char="§"/>
            </a:pPr>
            <a:r>
              <a:rPr lang="en-US" sz="1600" dirty="0" smtClean="0">
                <a:latin typeface="Comic Sans MS" panose="030F0702030302020204" pitchFamily="66" charset="0"/>
              </a:rPr>
              <a:t>Connect to FF &amp; PDFs: e.g. </a:t>
            </a:r>
          </a:p>
          <a:p>
            <a:pPr marL="285750" indent="-285750">
              <a:lnSpc>
                <a:spcPct val="150000"/>
              </a:lnSpc>
              <a:buFont typeface="Wingdings" panose="05000000000000000000" pitchFamily="2" charset="2"/>
              <a:buChar char="§"/>
            </a:pPr>
            <a:endParaRPr lang="en-US" sz="1600" dirty="0">
              <a:latin typeface="Comic Sans MS" panose="030F0702030302020204" pitchFamily="66" charset="0"/>
            </a:endParaRPr>
          </a:p>
          <a:p>
            <a:pPr marL="285750" indent="-285750">
              <a:lnSpc>
                <a:spcPct val="150000"/>
              </a:lnSpc>
              <a:buFont typeface="Wingdings" panose="05000000000000000000" pitchFamily="2" charset="2"/>
              <a:buChar char="§"/>
            </a:pPr>
            <a:endParaRPr lang="en-US" sz="1600" dirty="0" smtClean="0">
              <a:latin typeface="Comic Sans MS" panose="030F0702030302020204" pitchFamily="66" charset="0"/>
            </a:endParaRPr>
          </a:p>
          <a:p>
            <a:pPr marL="285750" indent="-285750">
              <a:lnSpc>
                <a:spcPct val="150000"/>
              </a:lnSpc>
              <a:buFont typeface="Wingdings" panose="05000000000000000000" pitchFamily="2" charset="2"/>
              <a:buChar char="§"/>
            </a:pPr>
            <a:endParaRPr lang="en-US" sz="1600" dirty="0">
              <a:latin typeface="Comic Sans MS" panose="030F0702030302020204" pitchFamily="66" charset="0"/>
            </a:endParaRPr>
          </a:p>
          <a:p>
            <a:pPr marL="285750" indent="-285750">
              <a:lnSpc>
                <a:spcPct val="150000"/>
              </a:lnSpc>
              <a:buFont typeface="Wingdings" panose="05000000000000000000" pitchFamily="2" charset="2"/>
              <a:buChar char="§"/>
            </a:pPr>
            <a:endParaRPr lang="en-US" sz="1600" dirty="0" smtClean="0">
              <a:latin typeface="Comic Sans MS" panose="030F0702030302020204" pitchFamily="66" charset="0"/>
            </a:endParaRPr>
          </a:p>
          <a:p>
            <a:pPr marL="285750" indent="-285750">
              <a:lnSpc>
                <a:spcPct val="150000"/>
              </a:lnSpc>
              <a:buFont typeface="Wingdings" panose="05000000000000000000" pitchFamily="2" charset="2"/>
              <a:buChar char="§"/>
            </a:pPr>
            <a:endParaRPr lang="en-US" sz="1600" dirty="0">
              <a:latin typeface="Comic Sans MS" panose="030F0702030302020204" pitchFamily="66" charset="0"/>
            </a:endParaRPr>
          </a:p>
          <a:p>
            <a:pPr marL="285750" indent="-285750">
              <a:lnSpc>
                <a:spcPct val="150000"/>
              </a:lnSpc>
              <a:buFont typeface="Wingdings" panose="05000000000000000000" pitchFamily="2" charset="2"/>
              <a:buChar char="§"/>
            </a:pPr>
            <a:endParaRPr lang="en-US" sz="1600" dirty="0" smtClean="0">
              <a:latin typeface="Comic Sans MS" panose="030F0702030302020204" pitchFamily="66" charset="0"/>
            </a:endParaRPr>
          </a:p>
          <a:p>
            <a:pPr marL="285750" indent="-285750">
              <a:lnSpc>
                <a:spcPct val="150000"/>
              </a:lnSpc>
              <a:buFont typeface="Wingdings" panose="05000000000000000000" pitchFamily="2" charset="2"/>
              <a:buChar char="§"/>
            </a:pPr>
            <a:endParaRPr lang="en-US" sz="1600" dirty="0" smtClean="0">
              <a:latin typeface="Comic Sans MS" panose="030F0702030302020204" pitchFamily="66"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xmlns="" val="3882998777"/>
              </p:ext>
            </p:extLst>
          </p:nvPr>
        </p:nvGraphicFramePr>
        <p:xfrm>
          <a:off x="1300045" y="2206840"/>
          <a:ext cx="2376263" cy="414211"/>
        </p:xfrm>
        <a:graphic>
          <a:graphicData uri="http://schemas.openxmlformats.org/presentationml/2006/ole">
            <p:oleObj spid="_x0000_s29174" name="Equation" r:id="rId4" imgW="1384200" imgH="241200" progId="">
              <p:embed/>
            </p:oleObj>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xmlns="" val="911831510"/>
              </p:ext>
            </p:extLst>
          </p:nvPr>
        </p:nvGraphicFramePr>
        <p:xfrm>
          <a:off x="1114996" y="3141115"/>
          <a:ext cx="2444750" cy="1166812"/>
        </p:xfrm>
        <a:graphic>
          <a:graphicData uri="http://schemas.openxmlformats.org/presentationml/2006/ole">
            <p:oleObj spid="_x0000_s29175" name="Equation" r:id="rId5" imgW="1434960" imgH="685800" progId="">
              <p:embed/>
            </p:oleObj>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xmlns="" val="3241560734"/>
              </p:ext>
            </p:extLst>
          </p:nvPr>
        </p:nvGraphicFramePr>
        <p:xfrm>
          <a:off x="1085621" y="5577051"/>
          <a:ext cx="2805112" cy="879475"/>
        </p:xfrm>
        <a:graphic>
          <a:graphicData uri="http://schemas.openxmlformats.org/presentationml/2006/ole">
            <p:oleObj spid="_x0000_s29176" name="Equation" r:id="rId6" imgW="1536480" imgH="482400" progId="">
              <p:embed/>
            </p:oleObj>
          </a:graphicData>
        </a:graphic>
      </p:graphicFrame>
      <p:graphicFrame>
        <p:nvGraphicFramePr>
          <p:cNvPr id="36" name="Object 35"/>
          <p:cNvGraphicFramePr>
            <a:graphicFrameLocks noChangeAspect="1"/>
          </p:cNvGraphicFramePr>
          <p:nvPr>
            <p:extLst>
              <p:ext uri="{D42A27DB-BD31-4B8C-83A1-F6EECF244321}">
                <p14:modId xmlns:p14="http://schemas.microsoft.com/office/powerpoint/2010/main" xmlns="" val="459870486"/>
              </p:ext>
            </p:extLst>
          </p:nvPr>
        </p:nvGraphicFramePr>
        <p:xfrm>
          <a:off x="4375150" y="5823098"/>
          <a:ext cx="4356100" cy="630238"/>
        </p:xfrm>
        <a:graphic>
          <a:graphicData uri="http://schemas.openxmlformats.org/presentationml/2006/ole">
            <p:oleObj spid="_x0000_s29177" name="Equation" r:id="rId7" imgW="2717640" imgH="393480" progId="">
              <p:embed/>
            </p:oleObj>
          </a:graphicData>
        </a:graphic>
      </p:graphicFrame>
      <p:pic>
        <p:nvPicPr>
          <p:cNvPr id="38" name="Picture 37"/>
          <p:cNvPicPr>
            <a:picLocks noChangeAspect="1"/>
          </p:cNvPicPr>
          <p:nvPr/>
        </p:nvPicPr>
        <p:blipFill>
          <a:blip r:embed="rId8" cstate="print"/>
          <a:stretch>
            <a:fillRect/>
          </a:stretch>
        </p:blipFill>
        <p:spPr>
          <a:xfrm>
            <a:off x="6012160" y="691396"/>
            <a:ext cx="2736304" cy="2234136"/>
          </a:xfrm>
          <a:prstGeom prst="rect">
            <a:avLst/>
          </a:prstGeom>
        </p:spPr>
      </p:pic>
      <p:sp>
        <p:nvSpPr>
          <p:cNvPr id="39" name="TextBox 38"/>
          <p:cNvSpPr txBox="1"/>
          <p:nvPr/>
        </p:nvSpPr>
        <p:spPr>
          <a:xfrm>
            <a:off x="4456991" y="3104454"/>
            <a:ext cx="4152971" cy="2062103"/>
          </a:xfrm>
          <a:prstGeom prst="rect">
            <a:avLst/>
          </a:prstGeom>
          <a:solidFill>
            <a:srgbClr val="FFFF00"/>
          </a:solidFill>
        </p:spPr>
        <p:txBody>
          <a:bodyPr wrap="square" rtlCol="0">
            <a:spAutoFit/>
          </a:bodyPr>
          <a:lstStyle/>
          <a:p>
            <a:pPr marL="285750" indent="-285750">
              <a:buFont typeface="Wingdings" panose="05000000000000000000" pitchFamily="2" charset="2"/>
              <a:buChar char="§"/>
            </a:pPr>
            <a:r>
              <a:rPr lang="en-US" sz="1600" dirty="0" smtClean="0">
                <a:latin typeface="Comic Sans MS" panose="030F0702030302020204" pitchFamily="66" charset="0"/>
              </a:rPr>
              <a:t>X </a:t>
            </a:r>
            <a:r>
              <a:rPr lang="en-US" sz="1600" dirty="0" smtClean="0">
                <a:latin typeface="Comic Sans MS" panose="030F0702030302020204" pitchFamily="66" charset="0"/>
                <a:sym typeface="Wingdings" panose="05000000000000000000" pitchFamily="2" charset="2"/>
              </a:rPr>
              <a:t> Longitudinal quark momentum fraction (not experimental accessible)</a:t>
            </a:r>
          </a:p>
          <a:p>
            <a:pPr marL="285750" indent="-285750">
              <a:buFont typeface="Arial" panose="020B0604020202020204" pitchFamily="34" charset="0"/>
              <a:buChar char="•"/>
            </a:pPr>
            <a:r>
              <a:rPr lang="el-GR" sz="1600" dirty="0" smtClean="0">
                <a:latin typeface="Comic Sans MS" panose="030F0702030302020204" pitchFamily="66" charset="0"/>
                <a:sym typeface="Wingdings" panose="05000000000000000000" pitchFamily="2" charset="2"/>
              </a:rPr>
              <a:t>ξ</a:t>
            </a:r>
            <a:r>
              <a:rPr lang="en-US" sz="1600" dirty="0" smtClean="0">
                <a:latin typeface="Comic Sans MS" panose="030F0702030302020204" pitchFamily="66" charset="0"/>
                <a:sym typeface="Wingdings" panose="05000000000000000000" pitchFamily="2" charset="2"/>
              </a:rPr>
              <a:t>  Longitudinal momentum transfer. In Bjorken limit:</a:t>
            </a:r>
          </a:p>
          <a:p>
            <a:r>
              <a:rPr lang="en-US" sz="1600" dirty="0" smtClean="0">
                <a:latin typeface="Comic Sans MS" panose="030F0702030302020204" pitchFamily="66" charset="0"/>
                <a:sym typeface="Wingdings" panose="05000000000000000000" pitchFamily="2" charset="2"/>
              </a:rPr>
              <a:t>               </a:t>
            </a:r>
            <a:r>
              <a:rPr lang="el-GR" sz="1600" dirty="0" smtClean="0">
                <a:latin typeface="Comic Sans MS" panose="030F0702030302020204" pitchFamily="66" charset="0"/>
                <a:sym typeface="Wingdings" panose="05000000000000000000" pitchFamily="2" charset="2"/>
              </a:rPr>
              <a:t>ξ</a:t>
            </a:r>
            <a:r>
              <a:rPr lang="en-US" sz="1600" dirty="0" smtClean="0">
                <a:latin typeface="Comic Sans MS" panose="030F0702030302020204" pitchFamily="66" charset="0"/>
                <a:sym typeface="Wingdings" panose="05000000000000000000" pitchFamily="2" charset="2"/>
              </a:rPr>
              <a:t> = x</a:t>
            </a:r>
            <a:r>
              <a:rPr lang="en-US" sz="1600" baseline="-25000" dirty="0" smtClean="0">
                <a:latin typeface="Comic Sans MS" panose="030F0702030302020204" pitchFamily="66" charset="0"/>
                <a:sym typeface="Wingdings" panose="05000000000000000000" pitchFamily="2" charset="2"/>
              </a:rPr>
              <a:t>B</a:t>
            </a:r>
            <a:r>
              <a:rPr lang="en-US" sz="1600" dirty="0" smtClean="0">
                <a:latin typeface="Comic Sans MS" panose="030F0702030302020204" pitchFamily="66" charset="0"/>
                <a:sym typeface="Wingdings" panose="05000000000000000000" pitchFamily="2" charset="2"/>
              </a:rPr>
              <a:t>/(2-x</a:t>
            </a:r>
            <a:r>
              <a:rPr lang="en-US" sz="1600" baseline="-25000" dirty="0">
                <a:latin typeface="Comic Sans MS" panose="030F0702030302020204" pitchFamily="66" charset="0"/>
                <a:sym typeface="Wingdings" panose="05000000000000000000" pitchFamily="2" charset="2"/>
              </a:rPr>
              <a:t>B</a:t>
            </a:r>
            <a:r>
              <a:rPr lang="en-US" sz="1600" dirty="0" smtClean="0">
                <a:latin typeface="Comic Sans MS" panose="030F0702030302020204" pitchFamily="66" charset="0"/>
                <a:sym typeface="Wingdings" panose="05000000000000000000" pitchFamily="2" charset="2"/>
              </a:rPr>
              <a:t>)</a:t>
            </a:r>
          </a:p>
          <a:p>
            <a:pPr marL="285750" indent="-285750">
              <a:buFont typeface="Arial" panose="020B0604020202020204" pitchFamily="34" charset="0"/>
              <a:buChar char="•"/>
            </a:pPr>
            <a:r>
              <a:rPr lang="en-US" sz="1600" dirty="0" smtClean="0">
                <a:latin typeface="Comic Sans MS" panose="030F0702030302020204" pitchFamily="66" charset="0"/>
                <a:sym typeface="Wingdings" panose="05000000000000000000" pitchFamily="2" charset="2"/>
              </a:rPr>
              <a:t>t  Total squared momentum transfer to the nucleon:</a:t>
            </a:r>
          </a:p>
          <a:p>
            <a:r>
              <a:rPr lang="en-US" sz="1600" dirty="0">
                <a:latin typeface="Comic Sans MS" panose="030F0702030302020204" pitchFamily="66" charset="0"/>
                <a:sym typeface="Wingdings" panose="05000000000000000000" pitchFamily="2" charset="2"/>
              </a:rPr>
              <a:t> </a:t>
            </a:r>
            <a:r>
              <a:rPr lang="en-US" sz="1600" dirty="0" smtClean="0">
                <a:latin typeface="Comic Sans MS" panose="030F0702030302020204" pitchFamily="66" charset="0"/>
                <a:sym typeface="Wingdings" panose="05000000000000000000" pitchFamily="2" charset="2"/>
              </a:rPr>
              <a:t>              t = (P-P’)</a:t>
            </a:r>
            <a:r>
              <a:rPr lang="en-US" sz="1600" baseline="30000" dirty="0" smtClean="0">
                <a:latin typeface="Comic Sans MS" panose="030F0702030302020204" pitchFamily="66" charset="0"/>
                <a:sym typeface="Wingdings" panose="05000000000000000000" pitchFamily="2" charset="2"/>
              </a:rPr>
              <a:t>2</a:t>
            </a:r>
            <a:endParaRPr lang="en-US" sz="1600" baseline="30000" dirty="0">
              <a:latin typeface="Comic Sans MS" panose="030F0702030302020204" pitchFamily="66" charset="0"/>
            </a:endParaRPr>
          </a:p>
        </p:txBody>
      </p:sp>
      <p:sp>
        <p:nvSpPr>
          <p:cNvPr id="7" name="Slide Number Placeholder 6"/>
          <p:cNvSpPr>
            <a:spLocks noGrp="1"/>
          </p:cNvSpPr>
          <p:nvPr>
            <p:ph type="sldNum" sz="quarter" idx="12"/>
          </p:nvPr>
        </p:nvSpPr>
        <p:spPr/>
        <p:txBody>
          <a:bodyPr/>
          <a:lstStyle/>
          <a:p>
            <a:fld id="{2AD8FB44-09DD-46C6-B9FF-D20F6BE587A9}" type="slidenum">
              <a:rPr lang="zh-CN" altLang="en-US" smtClean="0"/>
              <a:pPr/>
              <a:t>20</a:t>
            </a:fld>
            <a:endParaRPr lang="zh-CN" altLang="en-US"/>
          </a:p>
        </p:txBody>
      </p:sp>
      <p:sp>
        <p:nvSpPr>
          <p:cNvPr id="10" name="Rectangle 9"/>
          <p:cNvSpPr/>
          <p:nvPr/>
        </p:nvSpPr>
        <p:spPr>
          <a:xfrm>
            <a:off x="4283968" y="5373216"/>
            <a:ext cx="4752528" cy="584775"/>
          </a:xfrm>
          <a:prstGeom prst="rect">
            <a:avLst/>
          </a:prstGeom>
        </p:spPr>
        <p:txBody>
          <a:bodyPr wrap="square">
            <a:spAutoFit/>
          </a:bodyPr>
          <a:lstStyle/>
          <a:p>
            <a:pPr marL="285750" indent="-285750">
              <a:buFont typeface="Wingdings" panose="05000000000000000000" pitchFamily="2" charset="2"/>
              <a:buChar char="§"/>
            </a:pPr>
            <a:r>
              <a:rPr lang="en-US" sz="1600" dirty="0" smtClean="0">
                <a:latin typeface="Comic Sans MS" panose="030F0702030302020204" pitchFamily="66" charset="0"/>
              </a:rPr>
              <a:t>Angular Momentum Sum Rule:</a:t>
            </a:r>
          </a:p>
          <a:p>
            <a:r>
              <a:rPr lang="en-US" sz="1600" dirty="0">
                <a:latin typeface="Comic Sans MS" panose="030F0702030302020204" pitchFamily="66" charset="0"/>
              </a:rPr>
              <a:t> </a:t>
            </a:r>
            <a:r>
              <a:rPr lang="en-US" sz="1600" dirty="0" smtClean="0">
                <a:latin typeface="Comic Sans MS" panose="030F0702030302020204" pitchFamily="66" charset="0"/>
              </a:rPr>
              <a:t>                                         </a:t>
            </a:r>
            <a:r>
              <a:rPr lang="en-US" sz="1200" dirty="0" smtClean="0">
                <a:solidFill>
                  <a:srgbClr val="00B050"/>
                </a:solidFill>
                <a:latin typeface="Comic Sans MS" panose="030F0702030302020204" pitchFamily="66" charset="0"/>
              </a:rPr>
              <a:t>(</a:t>
            </a:r>
            <a:r>
              <a:rPr lang="en-US" sz="1200" dirty="0">
                <a:solidFill>
                  <a:srgbClr val="00B050"/>
                </a:solidFill>
                <a:latin typeface="Comic Sans MS" panose="030F0702030302020204" pitchFamily="66" charset="0"/>
              </a:rPr>
              <a:t>X. Ji, PRL 78, 610 (1997</a:t>
            </a:r>
            <a:r>
              <a:rPr lang="en-US" sz="1200" dirty="0" smtClean="0">
                <a:solidFill>
                  <a:srgbClr val="00B050"/>
                </a:solidFill>
                <a:latin typeface="Comic Sans MS" panose="030F0702030302020204" pitchFamily="66" charset="0"/>
              </a:rPr>
              <a:t>)</a:t>
            </a:r>
            <a:endParaRPr lang="en-US" sz="1200" dirty="0">
              <a:solidFill>
                <a:srgbClr val="00B050"/>
              </a:solidFill>
              <a:latin typeface="Comic Sans MS" panose="030F0702030302020204" pitchFamily="66" charset="0"/>
            </a:endParaRPr>
          </a:p>
        </p:txBody>
      </p:sp>
      <p:graphicFrame>
        <p:nvGraphicFramePr>
          <p:cNvPr id="16" name="Object 15"/>
          <p:cNvGraphicFramePr>
            <a:graphicFrameLocks noChangeAspect="1"/>
          </p:cNvGraphicFramePr>
          <p:nvPr>
            <p:extLst>
              <p:ext uri="{D42A27DB-BD31-4B8C-83A1-F6EECF244321}">
                <p14:modId xmlns:p14="http://schemas.microsoft.com/office/powerpoint/2010/main" xmlns="" val="3725144899"/>
              </p:ext>
            </p:extLst>
          </p:nvPr>
        </p:nvGraphicFramePr>
        <p:xfrm>
          <a:off x="1125538" y="4359275"/>
          <a:ext cx="2422525" cy="1166813"/>
        </p:xfrm>
        <a:graphic>
          <a:graphicData uri="http://schemas.openxmlformats.org/presentationml/2006/ole">
            <p:oleObj spid="_x0000_s29178" name="Equation" r:id="rId9" imgW="1422360" imgH="685800" progId="">
              <p:embed/>
            </p:oleObj>
          </a:graphicData>
        </a:graphic>
      </p:graphicFrame>
    </p:spTree>
    <p:extLst>
      <p:ext uri="{BB962C8B-B14F-4D97-AF65-F5344CB8AC3E}">
        <p14:creationId xmlns:p14="http://schemas.microsoft.com/office/powerpoint/2010/main" xmlns="" val="25826203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25" name="Picture 529"/>
          <p:cNvPicPr>
            <a:picLocks noChangeAspect="1" noChangeArrowheads="1"/>
          </p:cNvPicPr>
          <p:nvPr/>
        </p:nvPicPr>
        <p:blipFill>
          <a:blip r:embed="rId3"/>
          <a:srcRect/>
          <a:stretch>
            <a:fillRect/>
          </a:stretch>
        </p:blipFill>
        <p:spPr bwMode="auto">
          <a:xfrm>
            <a:off x="428596" y="1214422"/>
            <a:ext cx="4253224" cy="1428760"/>
          </a:xfrm>
          <a:prstGeom prst="rect">
            <a:avLst/>
          </a:prstGeom>
          <a:noFill/>
          <a:ln w="9525">
            <a:noFill/>
            <a:miter lim="800000"/>
            <a:headEnd/>
            <a:tailEnd/>
          </a:ln>
          <a:effectLst/>
        </p:spPr>
      </p:pic>
      <p:sp>
        <p:nvSpPr>
          <p:cNvPr id="12" name="Rettangolo 11"/>
          <p:cNvSpPr/>
          <p:nvPr/>
        </p:nvSpPr>
        <p:spPr>
          <a:xfrm>
            <a:off x="0" y="0"/>
            <a:ext cx="914400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it-IT" sz="1800" b="0" i="0">
              <a:solidFill>
                <a:prstClr val="white"/>
              </a:solidFill>
            </a:endParaRPr>
          </a:p>
        </p:txBody>
      </p:sp>
      <p:sp>
        <p:nvSpPr>
          <p:cNvPr id="14" name="标题 1"/>
          <p:cNvSpPr>
            <a:spLocks noGrp="1"/>
          </p:cNvSpPr>
          <p:nvPr>
            <p:ph type="title"/>
          </p:nvPr>
        </p:nvSpPr>
        <p:spPr>
          <a:xfrm>
            <a:off x="467544" y="188640"/>
            <a:ext cx="8229600" cy="511156"/>
          </a:xfrm>
        </p:spPr>
        <p:txBody>
          <a:bodyPr>
            <a:noAutofit/>
          </a:bodyPr>
          <a:lstStyle/>
          <a:p>
            <a:r>
              <a:rPr lang="en-US" altLang="zh-CN" sz="3600" dirty="0" smtClean="0">
                <a:latin typeface="Arial Black" pitchFamily="34" charset="0"/>
              </a:rPr>
              <a:t>GPD Study @ SoLID</a:t>
            </a:r>
            <a:endParaRPr lang="zh-CN" altLang="en-US" sz="3600" dirty="0">
              <a:latin typeface="Arial Black" pitchFamily="34" charset="0"/>
            </a:endParaRPr>
          </a:p>
        </p:txBody>
      </p:sp>
      <p:sp>
        <p:nvSpPr>
          <p:cNvPr id="13" name="Rettangolo 1"/>
          <p:cNvSpPr/>
          <p:nvPr/>
        </p:nvSpPr>
        <p:spPr>
          <a:xfrm>
            <a:off x="0" y="806476"/>
            <a:ext cx="6020878" cy="338554"/>
          </a:xfrm>
          <a:prstGeom prst="rect">
            <a:avLst/>
          </a:prstGeom>
        </p:spPr>
        <p:txBody>
          <a:bodyPr wrap="square">
            <a:spAutoFit/>
          </a:bodyPr>
          <a:lstStyle/>
          <a:p>
            <a:pPr marL="411480" indent="-342900" eaLnBrk="1" fontAlgn="auto" hangingPunct="1">
              <a:spcBef>
                <a:spcPts val="0"/>
              </a:spcBef>
              <a:spcAft>
                <a:spcPts val="0"/>
              </a:spcAft>
              <a:buFont typeface="Wingdings" pitchFamily="2" charset="2"/>
              <a:buChar char="Ø"/>
            </a:pPr>
            <a:r>
              <a:rPr lang="it-IT" sz="1600" b="0" i="0" dirty="0" smtClean="0">
                <a:latin typeface="Comic Sans MS" pitchFamily="66" charset="0"/>
                <a:sym typeface="Symbol"/>
              </a:rPr>
              <a:t> Deeply Virtual Compton Scattering (DVCS):</a:t>
            </a:r>
            <a:endParaRPr lang="it-IT" sz="1600" b="0" i="0" dirty="0">
              <a:latin typeface="Comic Sans MS" pitchFamily="66" charset="0"/>
              <a:sym typeface="Symbol"/>
            </a:endParaRPr>
          </a:p>
        </p:txBody>
      </p:sp>
      <p:sp>
        <p:nvSpPr>
          <p:cNvPr id="4" name="Curved Up Arrow 3"/>
          <p:cNvSpPr/>
          <p:nvPr/>
        </p:nvSpPr>
        <p:spPr>
          <a:xfrm>
            <a:off x="2708971" y="2639214"/>
            <a:ext cx="1648715" cy="14684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3265976" y="2763925"/>
            <a:ext cx="720080" cy="307777"/>
          </a:xfrm>
          <a:prstGeom prst="rect">
            <a:avLst/>
          </a:prstGeom>
          <a:noFill/>
        </p:spPr>
        <p:txBody>
          <a:bodyPr wrap="square" rtlCol="0">
            <a:spAutoFit/>
          </a:bodyPr>
          <a:lstStyle/>
          <a:p>
            <a:r>
              <a:rPr lang="en-US" sz="1400" i="1" dirty="0" smtClean="0">
                <a:solidFill>
                  <a:srgbClr val="7030A0"/>
                </a:solidFill>
                <a:latin typeface="Comic Sans MS" panose="030F0702030302020204" pitchFamily="66" charset="0"/>
              </a:rPr>
              <a:t>BH</a:t>
            </a:r>
            <a:endParaRPr lang="en-US" sz="1400" i="1" dirty="0">
              <a:solidFill>
                <a:srgbClr val="7030A0"/>
              </a:solidFill>
              <a:latin typeface="Comic Sans MS" panose="030F0702030302020204" pitchFamily="66" charset="0"/>
            </a:endParaRPr>
          </a:p>
        </p:txBody>
      </p:sp>
      <p:sp>
        <p:nvSpPr>
          <p:cNvPr id="16" name="TextBox 15"/>
          <p:cNvSpPr txBox="1"/>
          <p:nvPr/>
        </p:nvSpPr>
        <p:spPr>
          <a:xfrm>
            <a:off x="1000100" y="2571744"/>
            <a:ext cx="864096" cy="307777"/>
          </a:xfrm>
          <a:prstGeom prst="rect">
            <a:avLst/>
          </a:prstGeom>
          <a:noFill/>
        </p:spPr>
        <p:txBody>
          <a:bodyPr wrap="square" rtlCol="0">
            <a:spAutoFit/>
          </a:bodyPr>
          <a:lstStyle/>
          <a:p>
            <a:r>
              <a:rPr lang="en-US" sz="1400" i="1" dirty="0" smtClean="0">
                <a:solidFill>
                  <a:srgbClr val="7030A0"/>
                </a:solidFill>
                <a:latin typeface="Comic Sans MS" panose="030F0702030302020204" pitchFamily="66" charset="0"/>
              </a:rPr>
              <a:t>DVCS</a:t>
            </a:r>
            <a:endParaRPr lang="en-US" sz="1400" i="1" dirty="0">
              <a:solidFill>
                <a:srgbClr val="7030A0"/>
              </a:solidFill>
              <a:latin typeface="Comic Sans MS" panose="030F0702030302020204" pitchFamily="66"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xmlns="" val="3830547908"/>
              </p:ext>
            </p:extLst>
          </p:nvPr>
        </p:nvGraphicFramePr>
        <p:xfrm>
          <a:off x="853544" y="2873715"/>
          <a:ext cx="3435350" cy="711200"/>
        </p:xfrm>
        <a:graphic>
          <a:graphicData uri="http://schemas.openxmlformats.org/presentationml/2006/ole">
            <p:oleObj spid="_x0000_s30219" name="Equation" r:id="rId4" imgW="2082600" imgH="431640" progId="">
              <p:embed/>
            </p:oleObj>
          </a:graphicData>
        </a:graphic>
      </p:graphicFrame>
      <p:sp>
        <p:nvSpPr>
          <p:cNvPr id="22" name="TextBox 21"/>
          <p:cNvSpPr txBox="1"/>
          <p:nvPr/>
        </p:nvSpPr>
        <p:spPr>
          <a:xfrm>
            <a:off x="140389" y="3789040"/>
            <a:ext cx="2573027" cy="338554"/>
          </a:xfrm>
          <a:prstGeom prst="rect">
            <a:avLst/>
          </a:prstGeom>
          <a:noFill/>
        </p:spPr>
        <p:txBody>
          <a:bodyPr wrap="square" rtlCol="0">
            <a:spAutoFit/>
          </a:bodyPr>
          <a:lstStyle/>
          <a:p>
            <a:r>
              <a:rPr lang="en-US" sz="1600" dirty="0" smtClean="0">
                <a:latin typeface="Comic Sans MS" panose="030F0702030302020204" pitchFamily="66" charset="0"/>
              </a:rPr>
              <a:t>Interference-Term</a:t>
            </a:r>
            <a:endParaRPr lang="en-US" sz="1600" dirty="0">
              <a:latin typeface="Comic Sans MS" panose="030F0702030302020204" pitchFamily="66" charset="0"/>
            </a:endParaRPr>
          </a:p>
        </p:txBody>
      </p:sp>
      <p:graphicFrame>
        <p:nvGraphicFramePr>
          <p:cNvPr id="17" name="Object 16"/>
          <p:cNvGraphicFramePr>
            <a:graphicFrameLocks noChangeAspect="1"/>
          </p:cNvGraphicFramePr>
          <p:nvPr>
            <p:extLst>
              <p:ext uri="{D42A27DB-BD31-4B8C-83A1-F6EECF244321}">
                <p14:modId xmlns:p14="http://schemas.microsoft.com/office/powerpoint/2010/main" xmlns="" val="662134850"/>
              </p:ext>
            </p:extLst>
          </p:nvPr>
        </p:nvGraphicFramePr>
        <p:xfrm>
          <a:off x="199504" y="4397375"/>
          <a:ext cx="5308600" cy="633413"/>
        </p:xfrm>
        <a:graphic>
          <a:graphicData uri="http://schemas.openxmlformats.org/presentationml/2006/ole">
            <p:oleObj spid="_x0000_s30220" name="Equation" r:id="rId5" imgW="3504960" imgH="419040" progId="">
              <p:embed/>
            </p:oleObj>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xmlns="" val="729970197"/>
              </p:ext>
            </p:extLst>
          </p:nvPr>
        </p:nvGraphicFramePr>
        <p:xfrm>
          <a:off x="5796136" y="4542135"/>
          <a:ext cx="614363" cy="327025"/>
        </p:xfrm>
        <a:graphic>
          <a:graphicData uri="http://schemas.openxmlformats.org/presentationml/2006/ole">
            <p:oleObj spid="_x0000_s30221" name="Equation" r:id="rId6" imgW="406080" imgH="215640" progId="">
              <p:embed/>
            </p:oleObj>
          </a:graphicData>
        </a:graphic>
      </p:graphicFrame>
      <p:sp>
        <p:nvSpPr>
          <p:cNvPr id="24" name="TextBox 23"/>
          <p:cNvSpPr txBox="1"/>
          <p:nvPr/>
        </p:nvSpPr>
        <p:spPr>
          <a:xfrm>
            <a:off x="6370094" y="4507908"/>
            <a:ext cx="3384376" cy="369332"/>
          </a:xfrm>
          <a:prstGeom prst="rect">
            <a:avLst/>
          </a:prstGeom>
          <a:noFill/>
        </p:spPr>
        <p:txBody>
          <a:bodyPr wrap="square" rtlCol="0">
            <a:spAutoFit/>
          </a:bodyPr>
          <a:lstStyle/>
          <a:p>
            <a:r>
              <a:rPr lang="en-US" i="1" dirty="0">
                <a:latin typeface="Bodoni MT" panose="02070603080606020203" pitchFamily="18" charset="0"/>
              </a:rPr>
              <a:t>f</a:t>
            </a:r>
            <a:r>
              <a:rPr lang="en-US" i="1" dirty="0" smtClean="0">
                <a:latin typeface="Bodoni MT" panose="02070603080606020203" pitchFamily="18" charset="0"/>
              </a:rPr>
              <a:t>rom Nucleon FF, F</a:t>
            </a:r>
            <a:r>
              <a:rPr lang="en-US" i="1" baseline="-25000" dirty="0" smtClean="0">
                <a:latin typeface="Bodoni MT" panose="02070603080606020203" pitchFamily="18" charset="0"/>
              </a:rPr>
              <a:t>1 </a:t>
            </a:r>
            <a:r>
              <a:rPr lang="en-US" i="1" dirty="0" smtClean="0">
                <a:latin typeface="Bodoni MT" panose="02070603080606020203" pitchFamily="18" charset="0"/>
              </a:rPr>
              <a:t>&amp; F</a:t>
            </a:r>
            <a:r>
              <a:rPr lang="en-US" i="1" baseline="-25000" dirty="0" smtClean="0">
                <a:latin typeface="Bodoni MT" panose="02070603080606020203" pitchFamily="18" charset="0"/>
              </a:rPr>
              <a:t>2</a:t>
            </a:r>
            <a:endParaRPr lang="en-US" i="1" baseline="-25000" dirty="0">
              <a:latin typeface="Bodoni MT" panose="02070603080606020203" pitchFamily="18" charset="0"/>
            </a:endParaRPr>
          </a:p>
        </p:txBody>
      </p:sp>
      <p:sp>
        <p:nvSpPr>
          <p:cNvPr id="25" name="TextBox 24"/>
          <p:cNvSpPr txBox="1"/>
          <p:nvPr/>
        </p:nvSpPr>
        <p:spPr>
          <a:xfrm>
            <a:off x="202127" y="5265031"/>
            <a:ext cx="5616624" cy="338554"/>
          </a:xfrm>
          <a:prstGeom prst="rect">
            <a:avLst/>
          </a:prstGeom>
          <a:noFill/>
        </p:spPr>
        <p:txBody>
          <a:bodyPr wrap="square" rtlCol="0">
            <a:spAutoFit/>
          </a:bodyPr>
          <a:lstStyle/>
          <a:p>
            <a:r>
              <a:rPr lang="en-US" sz="1600" dirty="0">
                <a:latin typeface="Comic Sans MS" panose="030F0702030302020204" pitchFamily="66" charset="0"/>
              </a:rPr>
              <a:t>Compton Form Factor (CFF): </a:t>
            </a:r>
            <a:r>
              <a:rPr lang="en-US" sz="1600" dirty="0" smtClean="0">
                <a:latin typeface="Comic Sans MS" panose="030F0702030302020204" pitchFamily="66" charset="0"/>
              </a:rPr>
              <a:t>   </a:t>
            </a:r>
            <a:r>
              <a:rPr lang="en-US" sz="1600" dirty="0" smtClean="0">
                <a:solidFill>
                  <a:srgbClr val="002060"/>
                </a:solidFill>
                <a:latin typeface="Comic Sans MS" panose="030F0702030302020204" pitchFamily="66" charset="0"/>
              </a:rPr>
              <a:t>Re(</a:t>
            </a:r>
            <a:r>
              <a:rPr lang="en-US" sz="1600" b="1" dirty="0" smtClean="0">
                <a:solidFill>
                  <a:srgbClr val="002060"/>
                </a:solidFill>
                <a:latin typeface="Blackadder ITC" panose="04020505051007020D02" pitchFamily="82" charset="0"/>
              </a:rPr>
              <a:t>H</a:t>
            </a:r>
            <a:r>
              <a:rPr lang="en-US" sz="1600" dirty="0" smtClean="0">
                <a:solidFill>
                  <a:srgbClr val="002060"/>
                </a:solidFill>
                <a:latin typeface="Comic Sans MS" panose="030F0702030302020204" pitchFamily="66" charset="0"/>
              </a:rPr>
              <a:t>)              Im(</a:t>
            </a:r>
            <a:r>
              <a:rPr lang="en-US" sz="1600" b="1" dirty="0" smtClean="0">
                <a:solidFill>
                  <a:srgbClr val="002060"/>
                </a:solidFill>
                <a:latin typeface="Blackadder ITC" panose="04020505051007020D02" pitchFamily="82" charset="0"/>
              </a:rPr>
              <a:t>H</a:t>
            </a:r>
            <a:r>
              <a:rPr lang="en-US" sz="1600" dirty="0">
                <a:solidFill>
                  <a:srgbClr val="002060"/>
                </a:solidFill>
                <a:latin typeface="Comic Sans MS" panose="030F0702030302020204" pitchFamily="66" charset="0"/>
              </a:rPr>
              <a:t>)</a:t>
            </a:r>
          </a:p>
        </p:txBody>
      </p:sp>
      <p:sp>
        <p:nvSpPr>
          <p:cNvPr id="30" name="TextBox 29"/>
          <p:cNvSpPr txBox="1"/>
          <p:nvPr/>
        </p:nvSpPr>
        <p:spPr>
          <a:xfrm>
            <a:off x="5534064" y="3573033"/>
            <a:ext cx="3372334" cy="830997"/>
          </a:xfrm>
          <a:prstGeom prst="rect">
            <a:avLst/>
          </a:prstGeom>
          <a:solidFill>
            <a:srgbClr val="FFFF00"/>
          </a:solidFill>
        </p:spPr>
        <p:txBody>
          <a:bodyPr wrap="square" rtlCol="0">
            <a:spAutoFit/>
          </a:bodyPr>
          <a:lstStyle/>
          <a:p>
            <a:r>
              <a:rPr lang="en-US" sz="1600" dirty="0" smtClean="0">
                <a:latin typeface="Comic Sans MS" panose="030F0702030302020204" pitchFamily="66" charset="0"/>
              </a:rPr>
              <a:t>Can access GPDs via DVCS by measuring the </a:t>
            </a:r>
            <a:r>
              <a:rPr lang="az-Cyrl-AZ" sz="1600" dirty="0" smtClean="0">
                <a:latin typeface="Comic Sans MS" panose="030F0702030302020204" pitchFamily="66" charset="0"/>
              </a:rPr>
              <a:t>Ф</a:t>
            </a:r>
            <a:r>
              <a:rPr lang="en-US" sz="1600" dirty="0" smtClean="0">
                <a:latin typeface="Comic Sans MS" panose="030F0702030302020204" pitchFamily="66" charset="0"/>
              </a:rPr>
              <a:t> dependence of DVCS &amp; Interference Terms</a:t>
            </a:r>
            <a:endParaRPr lang="en-US" sz="1600" dirty="0">
              <a:latin typeface="Comic Sans MS" panose="030F0702030302020204" pitchFamily="66" charset="0"/>
            </a:endParaRPr>
          </a:p>
        </p:txBody>
      </p:sp>
      <p:sp>
        <p:nvSpPr>
          <p:cNvPr id="31" name="TextBox 30"/>
          <p:cNvSpPr txBox="1"/>
          <p:nvPr/>
        </p:nvSpPr>
        <p:spPr>
          <a:xfrm>
            <a:off x="5730005" y="5212459"/>
            <a:ext cx="3176393" cy="338554"/>
          </a:xfrm>
          <a:prstGeom prst="rect">
            <a:avLst/>
          </a:prstGeom>
          <a:noFill/>
        </p:spPr>
        <p:txBody>
          <a:bodyPr wrap="square" rtlCol="0">
            <a:spAutoFit/>
          </a:bodyPr>
          <a:lstStyle/>
          <a:p>
            <a:r>
              <a:rPr lang="en-US" sz="1600" dirty="0" smtClean="0">
                <a:solidFill>
                  <a:srgbClr val="7030A0"/>
                </a:solidFill>
                <a:latin typeface="Comic Sans MS" panose="030F0702030302020204" pitchFamily="66" charset="0"/>
              </a:rPr>
              <a:t>(similarly for other three)</a:t>
            </a:r>
            <a:endParaRPr lang="en-US" sz="1600" dirty="0">
              <a:solidFill>
                <a:srgbClr val="7030A0"/>
              </a:solidFill>
              <a:latin typeface="Comic Sans MS" panose="030F0702030302020204" pitchFamily="66" charset="0"/>
            </a:endParaRPr>
          </a:p>
        </p:txBody>
      </p:sp>
      <p:sp>
        <p:nvSpPr>
          <p:cNvPr id="34" name="TextBox 33"/>
          <p:cNvSpPr txBox="1"/>
          <p:nvPr/>
        </p:nvSpPr>
        <p:spPr>
          <a:xfrm>
            <a:off x="199504" y="6108081"/>
            <a:ext cx="7344816" cy="338554"/>
          </a:xfrm>
          <a:prstGeom prst="rect">
            <a:avLst/>
          </a:prstGeom>
          <a:noFill/>
        </p:spPr>
        <p:txBody>
          <a:bodyPr wrap="square" rtlCol="0">
            <a:spAutoFit/>
          </a:bodyPr>
          <a:lstStyle/>
          <a:p>
            <a:r>
              <a:rPr lang="en-US" sz="1600" dirty="0">
                <a:latin typeface="Comic Sans MS" panose="030F0702030302020204" pitchFamily="66" charset="0"/>
              </a:rPr>
              <a:t>In the asymmetry: </a:t>
            </a:r>
          </a:p>
        </p:txBody>
      </p:sp>
      <p:graphicFrame>
        <p:nvGraphicFramePr>
          <p:cNvPr id="35" name="Object 34"/>
          <p:cNvGraphicFramePr>
            <a:graphicFrameLocks noChangeAspect="1"/>
          </p:cNvGraphicFramePr>
          <p:nvPr>
            <p:extLst>
              <p:ext uri="{D42A27DB-BD31-4B8C-83A1-F6EECF244321}">
                <p14:modId xmlns:p14="http://schemas.microsoft.com/office/powerpoint/2010/main" xmlns="" val="1121004130"/>
              </p:ext>
            </p:extLst>
          </p:nvPr>
        </p:nvGraphicFramePr>
        <p:xfrm>
          <a:off x="2445400" y="5875217"/>
          <a:ext cx="2386013" cy="782637"/>
        </p:xfrm>
        <a:graphic>
          <a:graphicData uri="http://schemas.openxmlformats.org/presentationml/2006/ole">
            <p:oleObj spid="_x0000_s30222" name="Equation" r:id="rId7" imgW="1434960" imgH="469800" progId="">
              <p:embed/>
            </p:oleObj>
          </a:graphicData>
        </a:graphic>
      </p:graphicFrame>
      <p:sp>
        <p:nvSpPr>
          <p:cNvPr id="37" name="Right Arrow 36"/>
          <p:cNvSpPr/>
          <p:nvPr/>
        </p:nvSpPr>
        <p:spPr>
          <a:xfrm>
            <a:off x="4970072" y="3822290"/>
            <a:ext cx="382513" cy="259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Curved Up Arrow 27"/>
          <p:cNvSpPr/>
          <p:nvPr/>
        </p:nvSpPr>
        <p:spPr>
          <a:xfrm>
            <a:off x="2571219" y="4958492"/>
            <a:ext cx="1352709" cy="29348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Curved Up Arrow 28"/>
          <p:cNvSpPr/>
          <p:nvPr/>
        </p:nvSpPr>
        <p:spPr>
          <a:xfrm>
            <a:off x="4276499" y="4852774"/>
            <a:ext cx="1087590" cy="39920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Slide Number Placeholder 31"/>
          <p:cNvSpPr>
            <a:spLocks noGrp="1"/>
          </p:cNvSpPr>
          <p:nvPr>
            <p:ph type="sldNum" sz="quarter" idx="12"/>
          </p:nvPr>
        </p:nvSpPr>
        <p:spPr/>
        <p:txBody>
          <a:bodyPr/>
          <a:lstStyle/>
          <a:p>
            <a:fld id="{2AD8FB44-09DD-46C6-B9FF-D20F6BE587A9}" type="slidenum">
              <a:rPr lang="zh-CN" altLang="en-US" smtClean="0"/>
              <a:pPr/>
              <a:t>21</a:t>
            </a:fld>
            <a:endParaRPr lang="zh-CN" altLang="en-US"/>
          </a:p>
        </p:txBody>
      </p:sp>
      <p:graphicFrame>
        <p:nvGraphicFramePr>
          <p:cNvPr id="36" name="Object 35"/>
          <p:cNvGraphicFramePr>
            <a:graphicFrameLocks noChangeAspect="1"/>
          </p:cNvGraphicFramePr>
          <p:nvPr>
            <p:extLst>
              <p:ext uri="{D42A27DB-BD31-4B8C-83A1-F6EECF244321}">
                <p14:modId xmlns:p14="http://schemas.microsoft.com/office/powerpoint/2010/main" xmlns="" val="1438639710"/>
              </p:ext>
            </p:extLst>
          </p:nvPr>
        </p:nvGraphicFramePr>
        <p:xfrm>
          <a:off x="2254901" y="3645024"/>
          <a:ext cx="2576512" cy="522287"/>
        </p:xfrm>
        <a:graphic>
          <a:graphicData uri="http://schemas.openxmlformats.org/presentationml/2006/ole">
            <p:oleObj spid="_x0000_s30223" name="Equation" r:id="rId8" imgW="1562040" imgH="317160" progId="">
              <p:embed/>
            </p:oleObj>
          </a:graphicData>
        </a:graphic>
      </p:graphicFrame>
      <p:pic>
        <p:nvPicPr>
          <p:cNvPr id="38" name="Picture 37"/>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5368716" y="979451"/>
            <a:ext cx="3235732" cy="2458692"/>
          </a:xfrm>
          <a:prstGeom prst="rect">
            <a:avLst/>
          </a:prstGeom>
        </p:spPr>
      </p:pic>
      <p:cxnSp>
        <p:nvCxnSpPr>
          <p:cNvPr id="39" name="Straight Arrow Connector 38"/>
          <p:cNvCxnSpPr/>
          <p:nvPr/>
        </p:nvCxnSpPr>
        <p:spPr>
          <a:xfrm>
            <a:off x="5292080" y="5603585"/>
            <a:ext cx="728798" cy="2716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0" name="TextBox 39"/>
          <p:cNvSpPr txBox="1"/>
          <p:nvPr/>
        </p:nvSpPr>
        <p:spPr>
          <a:xfrm>
            <a:off x="6020878" y="5805264"/>
            <a:ext cx="2583570" cy="338554"/>
          </a:xfrm>
          <a:prstGeom prst="rect">
            <a:avLst/>
          </a:prstGeom>
          <a:solidFill>
            <a:srgbClr val="00B0F0"/>
          </a:solidFill>
        </p:spPr>
        <p:txBody>
          <a:bodyPr wrap="square" rtlCol="0">
            <a:spAutoFit/>
          </a:bodyPr>
          <a:lstStyle/>
          <a:p>
            <a:r>
              <a:rPr lang="en-US" sz="1600" dirty="0" smtClean="0">
                <a:latin typeface="Comic Sans MS" panose="030F0702030302020204" pitchFamily="66" charset="0"/>
              </a:rPr>
              <a:t>CFFs access GPDs at x=</a:t>
            </a:r>
            <a:r>
              <a:rPr lang="el-GR" sz="1600" dirty="0" smtClean="0">
                <a:latin typeface="Comic Sans MS" panose="030F0702030302020204" pitchFamily="66" charset="0"/>
              </a:rPr>
              <a:t>ξ</a:t>
            </a:r>
            <a:endParaRPr lang="en-US" sz="1600" dirty="0">
              <a:latin typeface="Comic Sans MS" panose="030F0702030302020204" pitchFamily="66" charset="0"/>
            </a:endParaRPr>
          </a:p>
        </p:txBody>
      </p:sp>
      <p:graphicFrame>
        <p:nvGraphicFramePr>
          <p:cNvPr id="41" name="Object 40"/>
          <p:cNvGraphicFramePr>
            <a:graphicFrameLocks noChangeAspect="1"/>
          </p:cNvGraphicFramePr>
          <p:nvPr>
            <p:extLst>
              <p:ext uri="{D42A27DB-BD31-4B8C-83A1-F6EECF244321}">
                <p14:modId xmlns:p14="http://schemas.microsoft.com/office/powerpoint/2010/main" xmlns="" val="3628231406"/>
              </p:ext>
            </p:extLst>
          </p:nvPr>
        </p:nvGraphicFramePr>
        <p:xfrm>
          <a:off x="4851401" y="758825"/>
          <a:ext cx="2552138" cy="354192"/>
        </p:xfrm>
        <a:graphic>
          <a:graphicData uri="http://schemas.openxmlformats.org/presentationml/2006/ole">
            <p:oleObj spid="_x0000_s30224" name="Equation" r:id="rId10" imgW="1460160" imgH="203040" progId="">
              <p:embed/>
            </p:oleObj>
          </a:graphicData>
        </a:graphic>
      </p:graphicFrame>
    </p:spTree>
    <p:extLst>
      <p:ext uri="{BB962C8B-B14F-4D97-AF65-F5344CB8AC3E}">
        <p14:creationId xmlns:p14="http://schemas.microsoft.com/office/powerpoint/2010/main" xmlns="" val="19912450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p:cNvSpPr/>
          <p:nvPr/>
        </p:nvSpPr>
        <p:spPr>
          <a:xfrm>
            <a:off x="0" y="0"/>
            <a:ext cx="914400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it-IT" sz="1800" b="0" i="0">
              <a:solidFill>
                <a:prstClr val="white"/>
              </a:solidFill>
            </a:endParaRPr>
          </a:p>
        </p:txBody>
      </p:sp>
      <mc:AlternateContent xmlns:mc="http://schemas.openxmlformats.org/markup-compatibility/2006">
        <mc:Choice xmlns:a14="http://schemas.microsoft.com/office/drawing/2010/main" xmlns="" Requires="a14">
          <p:sp>
            <p:nvSpPr>
              <p:cNvPr id="9" name="Content Placeholder 2"/>
              <p:cNvSpPr>
                <a:spLocks noGrp="1"/>
              </p:cNvSpPr>
              <p:nvPr>
                <p:ph idx="1"/>
              </p:nvPr>
            </p:nvSpPr>
            <p:spPr>
              <a:xfrm>
                <a:off x="485116" y="1268760"/>
                <a:ext cx="7255236" cy="4608512"/>
              </a:xfrm>
            </p:spPr>
            <p:txBody>
              <a:bodyPr>
                <a:noAutofit/>
              </a:bodyPr>
              <a:lstStyle/>
              <a:p>
                <a:pPr marL="354330" indent="-285750">
                  <a:lnSpc>
                    <a:spcPct val="150000"/>
                  </a:lnSpc>
                  <a:buClr>
                    <a:schemeClr val="tx1"/>
                  </a:buClr>
                  <a:buFont typeface="Wingdings" panose="05000000000000000000" pitchFamily="2" charset="2"/>
                  <a:buChar char="§"/>
                </a:pPr>
                <a:r>
                  <a:rPr lang="it-IT" sz="1600" dirty="0" smtClean="0">
                    <a:solidFill>
                      <a:schemeClr val="tx1"/>
                    </a:solidFill>
                    <a:latin typeface="Comic Sans MS" panose="030F0702030302020204" pitchFamily="66" charset="0"/>
                    <a:sym typeface="Symbol"/>
                  </a:rPr>
                  <a:t>Beam-Spin </a:t>
                </a:r>
                <a:r>
                  <a:rPr lang="it-IT" sz="1600" dirty="0">
                    <a:latin typeface="Comic Sans MS" panose="030F0702030302020204" pitchFamily="66" charset="0"/>
                    <a:sym typeface="Symbol"/>
                  </a:rPr>
                  <a:t>Asymmetry </a:t>
                </a:r>
                <a:r>
                  <a:rPr lang="it-IT" sz="1600" dirty="0" smtClean="0">
                    <a:latin typeface="Comic Sans MS" panose="030F0702030302020204" pitchFamily="66" charset="0"/>
                    <a:sym typeface="Symbol"/>
                  </a:rPr>
                  <a:t>(longitudinal):</a:t>
                </a:r>
                <a:endParaRPr lang="it-IT" sz="1600" dirty="0" smtClean="0">
                  <a:solidFill>
                    <a:schemeClr val="tx1"/>
                  </a:solidFill>
                  <a:latin typeface="Comic Sans MS" panose="030F0702030302020204" pitchFamily="66" charset="0"/>
                  <a:sym typeface="Symbol"/>
                </a:endParaRPr>
              </a:p>
              <a:p>
                <a:pPr marL="68580" indent="0">
                  <a:lnSpc>
                    <a:spcPct val="150000"/>
                  </a:lnSpc>
                  <a:buClr>
                    <a:schemeClr val="tx1"/>
                  </a:buClr>
                  <a:buNone/>
                </a:pPr>
                <a:r>
                  <a:rPr lang="it-IT" sz="1600" dirty="0">
                    <a:solidFill>
                      <a:schemeClr val="tx1"/>
                    </a:solidFill>
                    <a:latin typeface="Comic Sans MS" panose="030F0702030302020204" pitchFamily="66" charset="0"/>
                    <a:sym typeface="Symbol"/>
                  </a:rPr>
                  <a:t/>
                </a:r>
                <a:r>
                  <a:rPr lang="it-IT" sz="1600" dirty="0" smtClean="0">
                    <a:solidFill>
                      <a:schemeClr val="tx1"/>
                    </a:solidFill>
                    <a:latin typeface="Comic Sans MS" panose="030F0702030302020204" pitchFamily="66" charset="0"/>
                    <a:sym typeface="Symbol"/>
                  </a:rPr>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b="0" i="1">
                            <a:solidFill>
                              <a:schemeClr val="tx1"/>
                            </a:solidFill>
                            <a:latin typeface="Cambria Math"/>
                            <a:ea typeface="Cambria Math"/>
                          </a:rPr>
                          <m:t>∆</m:t>
                        </m:r>
                        <m:r>
                          <a:rPr lang="en-US" sz="1600" b="0" i="1">
                            <a:solidFill>
                              <a:schemeClr val="tx1"/>
                            </a:solidFill>
                            <a:latin typeface="Cambria Math"/>
                            <a:ea typeface="Cambria Math"/>
                          </a:rPr>
                          <m:t>𝜎</m:t>
                        </m:r>
                      </m:e>
                      <m:sub>
                        <m:r>
                          <a:rPr lang="it-IT" sz="1600" b="0" i="1">
                            <a:solidFill>
                              <a:schemeClr val="tx1"/>
                            </a:solidFill>
                            <a:latin typeface="Cambria Math"/>
                          </a:rPr>
                          <m:t>𝐿𝑈</m:t>
                        </m:r>
                      </m:sub>
                    </m:sSub>
                    <m:r>
                      <a:rPr lang="en-US" sz="1600" b="0" i="1">
                        <a:solidFill>
                          <a:schemeClr val="tx1"/>
                        </a:solidFill>
                        <a:latin typeface="Cambria Math"/>
                        <a:ea typeface="Cambria Math"/>
                      </a:rPr>
                      <m:t>∝</m:t>
                    </m:r>
                    <m:func>
                      <m:funcPr>
                        <m:ctrlPr>
                          <a:rPr lang="en-US" sz="1600" i="1">
                            <a:solidFill>
                              <a:schemeClr val="tx1"/>
                            </a:solidFill>
                            <a:latin typeface="Cambria Math" panose="02040503050406030204" pitchFamily="18" charset="0"/>
                            <a:ea typeface="Cambria Math"/>
                          </a:rPr>
                        </m:ctrlPr>
                      </m:funcPr>
                      <m:fName>
                        <m:r>
                          <m:rPr>
                            <m:sty m:val="p"/>
                          </m:rPr>
                          <a:rPr lang="en-US" sz="1600" b="0">
                            <a:solidFill>
                              <a:schemeClr val="tx1"/>
                            </a:solidFill>
                            <a:latin typeface="Cambria Math"/>
                            <a:ea typeface="Cambria Math"/>
                          </a:rPr>
                          <m:t>sin</m:t>
                        </m:r>
                      </m:fName>
                      <m:e>
                        <m:r>
                          <a:rPr lang="en-US" sz="1600" b="0" i="1">
                            <a:solidFill>
                              <a:schemeClr val="tx1"/>
                            </a:solidFill>
                            <a:latin typeface="Cambria Math"/>
                            <a:ea typeface="Cambria Math"/>
                          </a:rPr>
                          <m:t>𝜑</m:t>
                        </m:r>
                      </m:e>
                    </m:func>
                    <m:r>
                      <a:rPr lang="it-IT" sz="1600" b="0" i="1">
                        <a:solidFill>
                          <a:schemeClr val="tx1"/>
                        </a:solidFill>
                        <a:latin typeface="Cambria Math"/>
                        <a:ea typeface="Cambria Math"/>
                      </a:rPr>
                      <m:t>𝐼𝑚</m:t>
                    </m:r>
                    <m:d>
                      <m:dPr>
                        <m:begChr m:val="{"/>
                        <m:endChr m:val="}"/>
                        <m:ctrlPr>
                          <a:rPr lang="it-IT" sz="1600" i="1">
                            <a:solidFill>
                              <a:schemeClr val="tx1"/>
                            </a:solidFill>
                            <a:latin typeface="Cambria Math" panose="02040503050406030204" pitchFamily="18" charset="0"/>
                            <a:ea typeface="Cambria Math"/>
                          </a:rPr>
                        </m:ctrlPr>
                      </m:dPr>
                      <m:e>
                        <m:sSub>
                          <m:sSubPr>
                            <m:ctrlPr>
                              <a:rPr lang="it-IT" sz="1600" i="1">
                                <a:solidFill>
                                  <a:schemeClr val="tx1"/>
                                </a:solidFill>
                                <a:latin typeface="Cambria Math" panose="02040503050406030204" pitchFamily="18" charset="0"/>
                                <a:ea typeface="Cambria Math"/>
                              </a:rPr>
                            </m:ctrlPr>
                          </m:sSubPr>
                          <m:e>
                            <m:r>
                              <a:rPr lang="it-IT" sz="1600" b="0" i="1">
                                <a:solidFill>
                                  <a:schemeClr val="tx1"/>
                                </a:solidFill>
                                <a:latin typeface="Cambria Math"/>
                                <a:ea typeface="Cambria Math"/>
                              </a:rPr>
                              <m:t>𝐹</m:t>
                            </m:r>
                          </m:e>
                          <m:sub>
                            <m:r>
                              <a:rPr lang="it-IT" sz="1600" b="0" i="1">
                                <a:solidFill>
                                  <a:schemeClr val="tx1"/>
                                </a:solidFill>
                                <a:latin typeface="Cambria Math"/>
                                <a:ea typeface="Cambria Math"/>
                              </a:rPr>
                              <m:t>1</m:t>
                            </m:r>
                          </m:sub>
                        </m:sSub>
                        <m:r>
                          <a:rPr lang="it-IT" sz="1600" b="0" i="1">
                            <a:solidFill>
                              <a:schemeClr val="tx1"/>
                            </a:solidFill>
                            <a:latin typeface="Cambria Math"/>
                            <a:ea typeface="Cambria Math"/>
                          </a:rPr>
                          <m:t>ℋ</m:t>
                        </m:r>
                        <m:r>
                          <a:rPr lang="it-IT" sz="1600" b="0" i="1">
                            <a:solidFill>
                              <a:schemeClr val="tx1"/>
                            </a:solidFill>
                            <a:latin typeface="Cambria Math"/>
                            <a:ea typeface="Cambria Math"/>
                          </a:rPr>
                          <m:t>+</m:t>
                        </m:r>
                        <m:r>
                          <a:rPr lang="el-GR" sz="1600" b="0" i="1">
                            <a:solidFill>
                              <a:schemeClr val="tx1"/>
                            </a:solidFill>
                            <a:latin typeface="Cambria Math"/>
                            <a:ea typeface="Cambria Math"/>
                          </a:rPr>
                          <m:t>𝜉</m:t>
                        </m:r>
                        <m:d>
                          <m:dPr>
                            <m:ctrlPr>
                              <a:rPr lang="el-GR" sz="1600" i="1">
                                <a:solidFill>
                                  <a:schemeClr val="tx1"/>
                                </a:solidFill>
                                <a:latin typeface="Cambria Math" panose="02040503050406030204" pitchFamily="18" charset="0"/>
                                <a:ea typeface="Cambria Math"/>
                              </a:rPr>
                            </m:ctrlPr>
                          </m:dPr>
                          <m:e>
                            <m:sSub>
                              <m:sSubPr>
                                <m:ctrlPr>
                                  <a:rPr lang="el-GR" sz="1600" i="1">
                                    <a:solidFill>
                                      <a:schemeClr val="tx1"/>
                                    </a:solidFill>
                                    <a:latin typeface="Cambria Math" panose="02040503050406030204" pitchFamily="18" charset="0"/>
                                    <a:ea typeface="Cambria Math"/>
                                  </a:rPr>
                                </m:ctrlPr>
                              </m:sSubPr>
                              <m:e>
                                <m:r>
                                  <a:rPr lang="it-IT" sz="1600" b="0" i="1">
                                    <a:solidFill>
                                      <a:schemeClr val="tx1"/>
                                    </a:solidFill>
                                    <a:latin typeface="Cambria Math"/>
                                    <a:ea typeface="Cambria Math"/>
                                  </a:rPr>
                                  <m:t>𝐹</m:t>
                                </m:r>
                              </m:e>
                              <m:sub>
                                <m:r>
                                  <a:rPr lang="it-IT" sz="1600" b="0" i="1">
                                    <a:solidFill>
                                      <a:schemeClr val="tx1"/>
                                    </a:solidFill>
                                    <a:latin typeface="Cambria Math"/>
                                    <a:ea typeface="Cambria Math"/>
                                  </a:rPr>
                                  <m:t>1</m:t>
                                </m:r>
                              </m:sub>
                            </m:sSub>
                            <m:r>
                              <a:rPr lang="it-IT" sz="1600" b="0" i="1">
                                <a:solidFill>
                                  <a:schemeClr val="tx1"/>
                                </a:solidFill>
                                <a:latin typeface="Cambria Math"/>
                                <a:ea typeface="Cambria Math"/>
                              </a:rPr>
                              <m:t>+ </m:t>
                            </m:r>
                            <m:sSub>
                              <m:sSubPr>
                                <m:ctrlPr>
                                  <a:rPr lang="it-IT" sz="1600" i="1">
                                    <a:solidFill>
                                      <a:schemeClr val="tx1"/>
                                    </a:solidFill>
                                    <a:latin typeface="Cambria Math" panose="02040503050406030204" pitchFamily="18" charset="0"/>
                                    <a:ea typeface="Cambria Math"/>
                                  </a:rPr>
                                </m:ctrlPr>
                              </m:sSubPr>
                              <m:e>
                                <m:r>
                                  <a:rPr lang="it-IT" sz="1600" b="0" i="1">
                                    <a:solidFill>
                                      <a:schemeClr val="tx1"/>
                                    </a:solidFill>
                                    <a:latin typeface="Cambria Math"/>
                                    <a:ea typeface="Cambria Math"/>
                                  </a:rPr>
                                  <m:t>𝐹</m:t>
                                </m:r>
                              </m:e>
                              <m:sub>
                                <m:r>
                                  <a:rPr lang="it-IT" sz="1600" b="0" i="1">
                                    <a:solidFill>
                                      <a:schemeClr val="tx1"/>
                                    </a:solidFill>
                                    <a:latin typeface="Cambria Math"/>
                                    <a:ea typeface="Cambria Math"/>
                                  </a:rPr>
                                  <m:t>2</m:t>
                                </m:r>
                              </m:sub>
                            </m:sSub>
                          </m:e>
                        </m:d>
                        <m:acc>
                          <m:accPr>
                            <m:chr m:val="̃"/>
                            <m:ctrlPr>
                              <a:rPr lang="el-GR" sz="1600" i="1">
                                <a:solidFill>
                                  <a:schemeClr val="tx1"/>
                                </a:solidFill>
                                <a:latin typeface="Cambria Math" panose="02040503050406030204" pitchFamily="18" charset="0"/>
                                <a:ea typeface="Cambria Math"/>
                              </a:rPr>
                            </m:ctrlPr>
                          </m:accPr>
                          <m:e>
                            <m:r>
                              <a:rPr lang="el-GR" sz="1600" b="0" i="1">
                                <a:solidFill>
                                  <a:schemeClr val="tx1"/>
                                </a:solidFill>
                                <a:latin typeface="Cambria Math"/>
                                <a:ea typeface="Cambria Math"/>
                              </a:rPr>
                              <m:t>ℋ</m:t>
                            </m:r>
                          </m:e>
                        </m:acc>
                        <m:r>
                          <a:rPr lang="it-IT" sz="1600" b="0" i="1" smtClean="0">
                            <a:solidFill>
                              <a:schemeClr val="tx1"/>
                            </a:solidFill>
                            <a:latin typeface="Cambria Math"/>
                          </a:rPr>
                          <m:t>+</m:t>
                        </m:r>
                        <m:r>
                          <a:rPr lang="it-IT" sz="1600" b="0" i="1">
                            <a:solidFill>
                              <a:schemeClr val="tx1"/>
                            </a:solidFill>
                            <a:latin typeface="Cambria Math"/>
                          </a:rPr>
                          <m:t>𝑘</m:t>
                        </m:r>
                        <m:sSub>
                          <m:sSubPr>
                            <m:ctrlPr>
                              <a:rPr lang="it-IT" sz="1600" i="1">
                                <a:solidFill>
                                  <a:schemeClr val="tx1"/>
                                </a:solidFill>
                                <a:latin typeface="Cambria Math" panose="02040503050406030204" pitchFamily="18" charset="0"/>
                              </a:rPr>
                            </m:ctrlPr>
                          </m:sSubPr>
                          <m:e>
                            <m:r>
                              <a:rPr lang="it-IT" sz="1600" b="0" i="1">
                                <a:solidFill>
                                  <a:schemeClr val="tx1"/>
                                </a:solidFill>
                                <a:latin typeface="Cambria Math"/>
                              </a:rPr>
                              <m:t>𝐹</m:t>
                            </m:r>
                          </m:e>
                          <m:sub>
                            <m:r>
                              <a:rPr lang="it-IT" sz="1600" b="0" i="1">
                                <a:solidFill>
                                  <a:schemeClr val="tx1"/>
                                </a:solidFill>
                                <a:latin typeface="Cambria Math"/>
                              </a:rPr>
                              <m:t>2</m:t>
                            </m:r>
                          </m:sub>
                        </m:sSub>
                        <m:r>
                          <a:rPr lang="it-IT" sz="1600" b="0" i="1">
                            <a:solidFill>
                              <a:schemeClr val="tx1"/>
                            </a:solidFill>
                            <a:latin typeface="Cambria Math"/>
                            <a:ea typeface="Cambria Math"/>
                          </a:rPr>
                          <m:t>ℰ</m:t>
                        </m:r>
                      </m:e>
                    </m:d>
                    <m:r>
                      <a:rPr lang="it-IT" sz="1600" b="0" i="1">
                        <a:solidFill>
                          <a:schemeClr val="tx1"/>
                        </a:solidFill>
                        <a:latin typeface="Cambria Math"/>
                        <a:ea typeface="Cambria Math"/>
                      </a:rPr>
                      <m:t>𝑑</m:t>
                    </m:r>
                    <m:r>
                      <a:rPr lang="it-IT" sz="1600" b="0" i="1">
                        <a:solidFill>
                          <a:schemeClr val="tx1"/>
                        </a:solidFill>
                        <a:latin typeface="Cambria Math"/>
                        <a:ea typeface="Cambria Math"/>
                      </a:rPr>
                      <m:t>𝜑</m:t>
                    </m:r>
                  </m:oMath>
                </a14:m>
                <a:endParaRPr lang="it-IT" sz="1600" dirty="0">
                  <a:solidFill>
                    <a:schemeClr val="tx1"/>
                  </a:solidFill>
                  <a:latin typeface="Comic Sans MS" panose="030F0702030302020204" pitchFamily="66" charset="0"/>
                  <a:sym typeface="Symbol"/>
                </a:endParaRPr>
              </a:p>
              <a:p>
                <a:pPr marL="354330" indent="-285750">
                  <a:lnSpc>
                    <a:spcPct val="150000"/>
                  </a:lnSpc>
                  <a:buClr>
                    <a:schemeClr val="tx1"/>
                  </a:buClr>
                  <a:buFont typeface="Wingdings" panose="05000000000000000000" pitchFamily="2" charset="2"/>
                  <a:buChar char="§"/>
                </a:pPr>
                <a:r>
                  <a:rPr lang="it-IT" sz="1600" dirty="0" smtClean="0">
                    <a:solidFill>
                      <a:schemeClr val="tx1"/>
                    </a:solidFill>
                    <a:latin typeface="Comic Sans MS" panose="030F0702030302020204" pitchFamily="66" charset="0"/>
                    <a:sym typeface="Symbol"/>
                  </a:rPr>
                  <a:t>Longitudinal Target-Spin Asymmetry:</a:t>
                </a:r>
              </a:p>
              <a:p>
                <a:pPr marL="68580" indent="0">
                  <a:lnSpc>
                    <a:spcPct val="150000"/>
                  </a:lnSpc>
                  <a:buClr>
                    <a:schemeClr val="tx1"/>
                  </a:buClr>
                  <a:buNone/>
                </a:pPr>
                <a:r>
                  <a:rPr lang="it-IT" sz="1600" dirty="0">
                    <a:solidFill>
                      <a:schemeClr val="tx1"/>
                    </a:solidFill>
                    <a:latin typeface="Comic Sans MS" panose="030F0702030302020204" pitchFamily="66" charset="0"/>
                    <a:sym typeface="Symbol"/>
                  </a:rPr>
                  <a:t/>
                </a:r>
                <a:r>
                  <a:rPr lang="it-IT" sz="1600" dirty="0" smtClean="0">
                    <a:solidFill>
                      <a:schemeClr val="tx1"/>
                    </a:solidFill>
                    <a:latin typeface="Comic Sans MS" panose="030F0702030302020204" pitchFamily="66" charset="0"/>
                    <a:sym typeface="Symbol"/>
                  </a:rPr>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b="0" i="1">
                            <a:solidFill>
                              <a:schemeClr val="tx1"/>
                            </a:solidFill>
                            <a:latin typeface="Cambria Math"/>
                            <a:ea typeface="Cambria Math"/>
                          </a:rPr>
                          <m:t>∆</m:t>
                        </m:r>
                        <m:r>
                          <a:rPr lang="en-US" sz="1600" b="0" i="1">
                            <a:solidFill>
                              <a:schemeClr val="tx1"/>
                            </a:solidFill>
                            <a:latin typeface="Cambria Math"/>
                            <a:ea typeface="Cambria Math"/>
                          </a:rPr>
                          <m:t>𝜎</m:t>
                        </m:r>
                      </m:e>
                      <m:sub>
                        <m:r>
                          <a:rPr lang="it-IT" sz="1600" b="0" i="1" smtClean="0">
                            <a:solidFill>
                              <a:schemeClr val="tx1"/>
                            </a:solidFill>
                            <a:latin typeface="Cambria Math"/>
                            <a:ea typeface="Cambria Math"/>
                          </a:rPr>
                          <m:t>𝑈</m:t>
                        </m:r>
                        <m:r>
                          <a:rPr lang="it-IT" sz="1600" b="0" i="1">
                            <a:solidFill>
                              <a:schemeClr val="tx1"/>
                            </a:solidFill>
                            <a:latin typeface="Cambria Math"/>
                          </a:rPr>
                          <m:t>𝐿</m:t>
                        </m:r>
                      </m:sub>
                    </m:sSub>
                    <m:r>
                      <a:rPr lang="en-US" sz="1600" b="0" i="1">
                        <a:solidFill>
                          <a:schemeClr val="tx1"/>
                        </a:solidFill>
                        <a:latin typeface="Cambria Math"/>
                        <a:ea typeface="Cambria Math"/>
                      </a:rPr>
                      <m:t>∝</m:t>
                    </m:r>
                    <m:func>
                      <m:funcPr>
                        <m:ctrlPr>
                          <a:rPr lang="en-US" sz="1600" i="1">
                            <a:solidFill>
                              <a:schemeClr val="tx1"/>
                            </a:solidFill>
                            <a:latin typeface="Cambria Math" panose="02040503050406030204" pitchFamily="18" charset="0"/>
                            <a:ea typeface="Cambria Math"/>
                          </a:rPr>
                        </m:ctrlPr>
                      </m:funcPr>
                      <m:fName>
                        <m:r>
                          <m:rPr>
                            <m:sty m:val="p"/>
                          </m:rPr>
                          <a:rPr lang="en-US" sz="1600" b="0">
                            <a:solidFill>
                              <a:schemeClr val="tx1"/>
                            </a:solidFill>
                            <a:latin typeface="Cambria Math"/>
                            <a:ea typeface="Cambria Math"/>
                          </a:rPr>
                          <m:t>sin</m:t>
                        </m:r>
                      </m:fName>
                      <m:e>
                        <m:r>
                          <a:rPr lang="en-US" sz="1600" b="0" i="1">
                            <a:solidFill>
                              <a:schemeClr val="tx1"/>
                            </a:solidFill>
                            <a:latin typeface="Cambria Math"/>
                            <a:ea typeface="Cambria Math"/>
                          </a:rPr>
                          <m:t>𝜑</m:t>
                        </m:r>
                      </m:e>
                    </m:func>
                    <m:r>
                      <a:rPr lang="it-IT" sz="1600" b="0" i="1">
                        <a:solidFill>
                          <a:schemeClr val="tx1"/>
                        </a:solidFill>
                        <a:latin typeface="Cambria Math"/>
                        <a:ea typeface="Cambria Math"/>
                      </a:rPr>
                      <m:t>𝐼𝑚</m:t>
                    </m:r>
                    <m:d>
                      <m:dPr>
                        <m:begChr m:val="{"/>
                        <m:endChr m:val="}"/>
                        <m:ctrlPr>
                          <a:rPr lang="it-IT" sz="1600" i="1">
                            <a:solidFill>
                              <a:schemeClr val="tx1"/>
                            </a:solidFill>
                            <a:latin typeface="Cambria Math" panose="02040503050406030204" pitchFamily="18" charset="0"/>
                            <a:ea typeface="Cambria Math"/>
                          </a:rPr>
                        </m:ctrlPr>
                      </m:dPr>
                      <m:e>
                        <m:sSub>
                          <m:sSubPr>
                            <m:ctrlPr>
                              <a:rPr lang="it-IT" sz="1600" i="1">
                                <a:solidFill>
                                  <a:schemeClr val="tx1"/>
                                </a:solidFill>
                                <a:latin typeface="Cambria Math" panose="02040503050406030204" pitchFamily="18" charset="0"/>
                                <a:ea typeface="Cambria Math"/>
                              </a:rPr>
                            </m:ctrlPr>
                          </m:sSubPr>
                          <m:e>
                            <m:r>
                              <a:rPr lang="it-IT" sz="1600" b="0" i="1">
                                <a:solidFill>
                                  <a:schemeClr val="tx1"/>
                                </a:solidFill>
                                <a:latin typeface="Cambria Math"/>
                                <a:ea typeface="Cambria Math"/>
                              </a:rPr>
                              <m:t>𝐹</m:t>
                            </m:r>
                          </m:e>
                          <m:sub>
                            <m:r>
                              <a:rPr lang="it-IT" sz="1600" b="0" i="1">
                                <a:solidFill>
                                  <a:schemeClr val="tx1"/>
                                </a:solidFill>
                                <a:latin typeface="Cambria Math"/>
                                <a:ea typeface="Cambria Math"/>
                              </a:rPr>
                              <m:t>1</m:t>
                            </m:r>
                          </m:sub>
                        </m:sSub>
                        <m:acc>
                          <m:accPr>
                            <m:chr m:val="̃"/>
                            <m:ctrlPr>
                              <a:rPr lang="it-IT" sz="1600" i="1" smtClean="0">
                                <a:solidFill>
                                  <a:schemeClr val="tx1"/>
                                </a:solidFill>
                                <a:latin typeface="Cambria Math" panose="02040503050406030204" pitchFamily="18" charset="0"/>
                                <a:ea typeface="Cambria Math"/>
                              </a:rPr>
                            </m:ctrlPr>
                          </m:accPr>
                          <m:e>
                            <m:r>
                              <a:rPr lang="it-IT" sz="1600" b="0" i="1" smtClean="0">
                                <a:solidFill>
                                  <a:schemeClr val="tx1"/>
                                </a:solidFill>
                                <a:latin typeface="Cambria Math"/>
                                <a:ea typeface="Cambria Math"/>
                              </a:rPr>
                              <m:t>ℋ</m:t>
                            </m:r>
                          </m:e>
                        </m:acc>
                        <m:r>
                          <a:rPr lang="it-IT" sz="1600" b="0" i="1">
                            <a:solidFill>
                              <a:schemeClr val="tx1"/>
                            </a:solidFill>
                            <a:latin typeface="Cambria Math"/>
                            <a:ea typeface="Cambria Math"/>
                          </a:rPr>
                          <m:t>+</m:t>
                        </m:r>
                        <m:r>
                          <a:rPr lang="el-GR" sz="1600" b="0" i="1">
                            <a:solidFill>
                              <a:schemeClr val="tx1"/>
                            </a:solidFill>
                            <a:latin typeface="Cambria Math"/>
                            <a:ea typeface="Cambria Math"/>
                          </a:rPr>
                          <m:t>𝜉</m:t>
                        </m:r>
                        <m:d>
                          <m:dPr>
                            <m:ctrlPr>
                              <a:rPr lang="el-GR" sz="1600" i="1">
                                <a:solidFill>
                                  <a:schemeClr val="tx1"/>
                                </a:solidFill>
                                <a:latin typeface="Cambria Math" panose="02040503050406030204" pitchFamily="18" charset="0"/>
                                <a:ea typeface="Cambria Math"/>
                              </a:rPr>
                            </m:ctrlPr>
                          </m:dPr>
                          <m:e>
                            <m:sSub>
                              <m:sSubPr>
                                <m:ctrlPr>
                                  <a:rPr lang="el-GR" sz="1600" i="1">
                                    <a:solidFill>
                                      <a:schemeClr val="tx1"/>
                                    </a:solidFill>
                                    <a:latin typeface="Cambria Math" panose="02040503050406030204" pitchFamily="18" charset="0"/>
                                    <a:ea typeface="Cambria Math"/>
                                  </a:rPr>
                                </m:ctrlPr>
                              </m:sSubPr>
                              <m:e>
                                <m:r>
                                  <a:rPr lang="it-IT" sz="1600" b="0" i="1">
                                    <a:solidFill>
                                      <a:schemeClr val="tx1"/>
                                    </a:solidFill>
                                    <a:latin typeface="Cambria Math"/>
                                    <a:ea typeface="Cambria Math"/>
                                  </a:rPr>
                                  <m:t>𝐹</m:t>
                                </m:r>
                              </m:e>
                              <m:sub>
                                <m:r>
                                  <a:rPr lang="it-IT" sz="1600" b="0" i="1">
                                    <a:solidFill>
                                      <a:schemeClr val="tx1"/>
                                    </a:solidFill>
                                    <a:latin typeface="Cambria Math"/>
                                    <a:ea typeface="Cambria Math"/>
                                  </a:rPr>
                                  <m:t>1</m:t>
                                </m:r>
                              </m:sub>
                            </m:sSub>
                            <m:r>
                              <a:rPr lang="it-IT" sz="1600" b="0" i="1">
                                <a:solidFill>
                                  <a:schemeClr val="tx1"/>
                                </a:solidFill>
                                <a:latin typeface="Cambria Math"/>
                                <a:ea typeface="Cambria Math"/>
                              </a:rPr>
                              <m:t>+ </m:t>
                            </m:r>
                            <m:sSub>
                              <m:sSubPr>
                                <m:ctrlPr>
                                  <a:rPr lang="it-IT" sz="1600" i="1">
                                    <a:solidFill>
                                      <a:schemeClr val="tx1"/>
                                    </a:solidFill>
                                    <a:latin typeface="Cambria Math" panose="02040503050406030204" pitchFamily="18" charset="0"/>
                                    <a:ea typeface="Cambria Math"/>
                                  </a:rPr>
                                </m:ctrlPr>
                              </m:sSubPr>
                              <m:e>
                                <m:r>
                                  <a:rPr lang="it-IT" sz="1600" b="0" i="1">
                                    <a:solidFill>
                                      <a:schemeClr val="tx1"/>
                                    </a:solidFill>
                                    <a:latin typeface="Cambria Math"/>
                                    <a:ea typeface="Cambria Math"/>
                                  </a:rPr>
                                  <m:t>𝐹</m:t>
                                </m:r>
                              </m:e>
                              <m:sub>
                                <m:r>
                                  <a:rPr lang="it-IT" sz="1600" b="0" i="1">
                                    <a:solidFill>
                                      <a:schemeClr val="tx1"/>
                                    </a:solidFill>
                                    <a:latin typeface="Cambria Math"/>
                                    <a:ea typeface="Cambria Math"/>
                                  </a:rPr>
                                  <m:t>2</m:t>
                                </m:r>
                              </m:sub>
                            </m:sSub>
                          </m:e>
                        </m:d>
                        <m:r>
                          <a:rPr lang="it-IT" sz="1600" b="0" i="1" smtClean="0">
                            <a:solidFill>
                              <a:schemeClr val="tx1"/>
                            </a:solidFill>
                            <a:latin typeface="Cambria Math"/>
                            <a:ea typeface="Cambria Math"/>
                          </a:rPr>
                          <m:t>ℋ</m:t>
                        </m:r>
                        <m:r>
                          <a:rPr lang="it-IT" sz="1600" b="0" i="1">
                            <a:solidFill>
                              <a:schemeClr val="tx1"/>
                            </a:solidFill>
                            <a:latin typeface="Cambria Math"/>
                          </a:rPr>
                          <m:t>+</m:t>
                        </m:r>
                        <m:r>
                          <a:rPr lang="it-IT" sz="1600" b="0" i="1">
                            <a:solidFill>
                              <a:schemeClr val="tx1"/>
                            </a:solidFill>
                            <a:latin typeface="Cambria Math"/>
                          </a:rPr>
                          <m:t>𝑘</m:t>
                        </m:r>
                        <m:sSub>
                          <m:sSubPr>
                            <m:ctrlPr>
                              <a:rPr lang="it-IT" sz="1600" i="1">
                                <a:solidFill>
                                  <a:schemeClr val="tx1"/>
                                </a:solidFill>
                                <a:latin typeface="Cambria Math" panose="02040503050406030204" pitchFamily="18" charset="0"/>
                              </a:rPr>
                            </m:ctrlPr>
                          </m:sSubPr>
                          <m:e>
                            <m:r>
                              <a:rPr lang="it-IT" sz="1600" b="0" i="1">
                                <a:solidFill>
                                  <a:schemeClr val="tx1"/>
                                </a:solidFill>
                                <a:latin typeface="Cambria Math"/>
                              </a:rPr>
                              <m:t>𝐹</m:t>
                            </m:r>
                          </m:e>
                          <m:sub>
                            <m:r>
                              <a:rPr lang="it-IT" sz="1600" b="0" i="1">
                                <a:solidFill>
                                  <a:schemeClr val="tx1"/>
                                </a:solidFill>
                                <a:latin typeface="Cambria Math"/>
                              </a:rPr>
                              <m:t>2</m:t>
                            </m:r>
                          </m:sub>
                        </m:sSub>
                        <m:r>
                          <a:rPr lang="it-IT" sz="1600" b="0" i="1">
                            <a:solidFill>
                              <a:schemeClr val="tx1"/>
                            </a:solidFill>
                            <a:latin typeface="Cambria Math"/>
                            <a:ea typeface="Cambria Math"/>
                          </a:rPr>
                          <m:t>ℰ</m:t>
                        </m:r>
                      </m:e>
                    </m:d>
                    <m:r>
                      <a:rPr lang="it-IT" sz="1600" b="0" i="1">
                        <a:solidFill>
                          <a:schemeClr val="tx1"/>
                        </a:solidFill>
                        <a:latin typeface="Cambria Math"/>
                        <a:ea typeface="Cambria Math"/>
                      </a:rPr>
                      <m:t>𝑑</m:t>
                    </m:r>
                    <m:r>
                      <a:rPr lang="it-IT" sz="1600" b="0" i="1">
                        <a:solidFill>
                          <a:schemeClr val="tx1"/>
                        </a:solidFill>
                        <a:latin typeface="Cambria Math"/>
                        <a:ea typeface="Cambria Math"/>
                      </a:rPr>
                      <m:t>𝜑</m:t>
                    </m:r>
                  </m:oMath>
                </a14:m>
                <a:endParaRPr lang="it-IT" sz="1600" dirty="0" smtClean="0">
                  <a:solidFill>
                    <a:schemeClr val="tx1"/>
                  </a:solidFill>
                  <a:latin typeface="Comic Sans MS" panose="030F0702030302020204" pitchFamily="66" charset="0"/>
                  <a:sym typeface="Symbol"/>
                </a:endParaRPr>
              </a:p>
              <a:p>
                <a:pPr marL="354330" indent="-285750">
                  <a:lnSpc>
                    <a:spcPct val="150000"/>
                  </a:lnSpc>
                  <a:buClr>
                    <a:schemeClr val="tx1"/>
                  </a:buClr>
                  <a:buFont typeface="Wingdings" panose="05000000000000000000" pitchFamily="2" charset="2"/>
                  <a:buChar char="§"/>
                </a:pPr>
                <a:r>
                  <a:rPr lang="it-IT" sz="1600" dirty="0">
                    <a:latin typeface="Comic Sans MS" panose="030F0702030302020204" pitchFamily="66" charset="0"/>
                    <a:sym typeface="Symbol"/>
                  </a:rPr>
                  <a:t>Longitudinal Double-Spin </a:t>
                </a:r>
                <a:r>
                  <a:rPr lang="it-IT" sz="1600" dirty="0" smtClean="0">
                    <a:solidFill>
                      <a:schemeClr val="tx1"/>
                    </a:solidFill>
                    <a:latin typeface="Comic Sans MS" panose="030F0702030302020204" pitchFamily="66" charset="0"/>
                    <a:sym typeface="Symbol"/>
                  </a:rPr>
                  <a:t>Asymmetry:    </a:t>
                </a:r>
              </a:p>
              <a:p>
                <a:pPr marL="68580" indent="0">
                  <a:lnSpc>
                    <a:spcPct val="150000"/>
                  </a:lnSpc>
                  <a:buClr>
                    <a:schemeClr val="tx1"/>
                  </a:buClr>
                  <a:buNone/>
                </a:pPr>
                <a:r>
                  <a:rPr lang="it-IT" sz="1600" dirty="0">
                    <a:solidFill>
                      <a:schemeClr val="tx1"/>
                    </a:solidFill>
                    <a:latin typeface="Comic Sans MS" panose="030F0702030302020204" pitchFamily="66" charset="0"/>
                    <a:sym typeface="Symbol"/>
                  </a:rPr>
                  <a:t/>
                </a:r>
                <a:r>
                  <a:rPr lang="it-IT" sz="1600" dirty="0" smtClean="0">
                    <a:solidFill>
                      <a:schemeClr val="tx1"/>
                    </a:solidFill>
                    <a:latin typeface="Comic Sans MS" panose="030F0702030302020204" pitchFamily="66" charset="0"/>
                    <a:sym typeface="Symbol"/>
                  </a:rPr>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b="0" i="1">
                            <a:solidFill>
                              <a:schemeClr val="tx1"/>
                            </a:solidFill>
                            <a:latin typeface="Cambria Math"/>
                            <a:ea typeface="Cambria Math"/>
                          </a:rPr>
                          <m:t>∆</m:t>
                        </m:r>
                        <m:r>
                          <a:rPr lang="en-US" sz="1600" b="0" i="1">
                            <a:solidFill>
                              <a:schemeClr val="tx1"/>
                            </a:solidFill>
                            <a:latin typeface="Cambria Math"/>
                            <a:ea typeface="Cambria Math"/>
                          </a:rPr>
                          <m:t>𝜎</m:t>
                        </m:r>
                      </m:e>
                      <m:sub>
                        <m:r>
                          <a:rPr lang="it-IT" sz="1600" b="0" i="1">
                            <a:solidFill>
                              <a:schemeClr val="tx1"/>
                            </a:solidFill>
                            <a:latin typeface="Cambria Math"/>
                          </a:rPr>
                          <m:t>𝐿</m:t>
                        </m:r>
                        <m:r>
                          <a:rPr lang="it-IT" sz="1600" b="0" i="1" smtClean="0">
                            <a:solidFill>
                              <a:schemeClr val="tx1"/>
                            </a:solidFill>
                            <a:latin typeface="Cambria Math"/>
                          </a:rPr>
                          <m:t>𝐿</m:t>
                        </m:r>
                      </m:sub>
                    </m:sSub>
                    <m:r>
                      <a:rPr lang="en-US" sz="1600" b="0" i="1">
                        <a:solidFill>
                          <a:schemeClr val="tx1"/>
                        </a:solidFill>
                        <a:latin typeface="Cambria Math"/>
                        <a:ea typeface="Cambria Math"/>
                      </a:rPr>
                      <m:t>∝</m:t>
                    </m:r>
                    <m:func>
                      <m:funcPr>
                        <m:ctrlPr>
                          <a:rPr lang="en-US" sz="1600" i="1" smtClean="0">
                            <a:solidFill>
                              <a:schemeClr val="tx1"/>
                            </a:solidFill>
                            <a:latin typeface="Cambria Math" panose="02040503050406030204" pitchFamily="18" charset="0"/>
                            <a:ea typeface="Cambria Math"/>
                          </a:rPr>
                        </m:ctrlPr>
                      </m:funcPr>
                      <m:fName>
                        <m:r>
                          <a:rPr lang="it-IT" sz="1600" b="0" i="1" smtClean="0">
                            <a:solidFill>
                              <a:schemeClr val="tx1"/>
                            </a:solidFill>
                            <a:latin typeface="Cambria Math"/>
                            <a:ea typeface="Cambria Math"/>
                          </a:rPr>
                          <m:t>(</m:t>
                        </m:r>
                        <m:r>
                          <a:rPr lang="it-IT" sz="1600" b="0" i="1" smtClean="0">
                            <a:solidFill>
                              <a:schemeClr val="tx1"/>
                            </a:solidFill>
                            <a:latin typeface="Cambria Math"/>
                            <a:ea typeface="Cambria Math"/>
                          </a:rPr>
                          <m:t>𝐴</m:t>
                        </m:r>
                        <m:r>
                          <a:rPr lang="it-IT" sz="1600" b="0" i="1" smtClean="0">
                            <a:solidFill>
                              <a:schemeClr val="tx1"/>
                            </a:solidFill>
                            <a:latin typeface="Cambria Math"/>
                            <a:ea typeface="Cambria Math"/>
                          </a:rPr>
                          <m:t>+</m:t>
                        </m:r>
                        <m:r>
                          <a:rPr lang="it-IT" sz="1600" b="0" i="1" smtClean="0">
                            <a:solidFill>
                              <a:schemeClr val="tx1"/>
                            </a:solidFill>
                            <a:latin typeface="Cambria Math"/>
                            <a:ea typeface="Cambria Math"/>
                          </a:rPr>
                          <m:t>𝐵</m:t>
                        </m:r>
                        <m:r>
                          <m:rPr>
                            <m:sty m:val="p"/>
                          </m:rPr>
                          <a:rPr lang="en-US" sz="1600" b="0" i="0" smtClean="0">
                            <a:solidFill>
                              <a:schemeClr val="tx1"/>
                            </a:solidFill>
                            <a:latin typeface="Cambria Math"/>
                            <a:ea typeface="Cambria Math"/>
                          </a:rPr>
                          <m:t>cos</m:t>
                        </m:r>
                      </m:fName>
                      <m:e>
                        <m:r>
                          <a:rPr lang="en-US" sz="1600" b="0" i="1" smtClean="0">
                            <a:solidFill>
                              <a:schemeClr val="tx1"/>
                            </a:solidFill>
                            <a:latin typeface="Cambria Math"/>
                            <a:ea typeface="Cambria Math"/>
                          </a:rPr>
                          <m:t>𝜑</m:t>
                        </m:r>
                        <m:r>
                          <a:rPr lang="it-IT" sz="1600" b="0" i="1" smtClean="0">
                            <a:solidFill>
                              <a:schemeClr val="tx1"/>
                            </a:solidFill>
                            <a:latin typeface="Cambria Math"/>
                            <a:ea typeface="Cambria Math"/>
                          </a:rPr>
                          <m:t>)</m:t>
                        </m:r>
                      </m:e>
                    </m:func>
                    <m:r>
                      <a:rPr lang="it-IT" sz="1600" b="0" i="1" smtClean="0">
                        <a:solidFill>
                          <a:schemeClr val="tx1"/>
                        </a:solidFill>
                        <a:latin typeface="Cambria Math"/>
                        <a:ea typeface="Cambria Math"/>
                      </a:rPr>
                      <m:t>𝑅𝑒</m:t>
                    </m:r>
                    <m:d>
                      <m:dPr>
                        <m:begChr m:val="{"/>
                        <m:endChr m:val="}"/>
                        <m:ctrlPr>
                          <a:rPr lang="it-IT" sz="1600" i="1">
                            <a:solidFill>
                              <a:schemeClr val="tx1"/>
                            </a:solidFill>
                            <a:latin typeface="Cambria Math" panose="02040503050406030204" pitchFamily="18" charset="0"/>
                            <a:ea typeface="Cambria Math"/>
                          </a:rPr>
                        </m:ctrlPr>
                      </m:dPr>
                      <m:e>
                        <m:sSub>
                          <m:sSubPr>
                            <m:ctrlPr>
                              <a:rPr lang="it-IT" sz="1600" i="1">
                                <a:solidFill>
                                  <a:schemeClr val="tx1"/>
                                </a:solidFill>
                                <a:latin typeface="Cambria Math" panose="02040503050406030204" pitchFamily="18" charset="0"/>
                                <a:ea typeface="Cambria Math"/>
                              </a:rPr>
                            </m:ctrlPr>
                          </m:sSubPr>
                          <m:e>
                            <m:r>
                              <a:rPr lang="it-IT" sz="1600" b="0" i="1">
                                <a:solidFill>
                                  <a:schemeClr val="tx1"/>
                                </a:solidFill>
                                <a:latin typeface="Cambria Math"/>
                                <a:ea typeface="Cambria Math"/>
                              </a:rPr>
                              <m:t>𝐹</m:t>
                            </m:r>
                          </m:e>
                          <m:sub>
                            <m:r>
                              <a:rPr lang="it-IT" sz="1600" b="0" i="1">
                                <a:solidFill>
                                  <a:schemeClr val="tx1"/>
                                </a:solidFill>
                                <a:latin typeface="Cambria Math"/>
                                <a:ea typeface="Cambria Math"/>
                              </a:rPr>
                              <m:t>1</m:t>
                            </m:r>
                          </m:sub>
                        </m:sSub>
                        <m:acc>
                          <m:accPr>
                            <m:chr m:val="̃"/>
                            <m:ctrlPr>
                              <a:rPr lang="it-IT" sz="1600" i="1">
                                <a:solidFill>
                                  <a:schemeClr val="tx1"/>
                                </a:solidFill>
                                <a:latin typeface="Cambria Math" panose="02040503050406030204" pitchFamily="18" charset="0"/>
                                <a:ea typeface="Cambria Math"/>
                              </a:rPr>
                            </m:ctrlPr>
                          </m:accPr>
                          <m:e>
                            <m:r>
                              <a:rPr lang="it-IT" sz="1600" b="0" i="1">
                                <a:solidFill>
                                  <a:schemeClr val="tx1"/>
                                </a:solidFill>
                                <a:latin typeface="Cambria Math"/>
                                <a:ea typeface="Cambria Math"/>
                              </a:rPr>
                              <m:t>ℋ</m:t>
                            </m:r>
                          </m:e>
                        </m:acc>
                        <m:r>
                          <a:rPr lang="it-IT" sz="1600" b="0" i="1">
                            <a:solidFill>
                              <a:schemeClr val="tx1"/>
                            </a:solidFill>
                            <a:latin typeface="Cambria Math"/>
                            <a:ea typeface="Cambria Math"/>
                          </a:rPr>
                          <m:t>+</m:t>
                        </m:r>
                        <m:r>
                          <a:rPr lang="el-GR" sz="1600" b="0" i="1" smtClean="0">
                            <a:solidFill>
                              <a:schemeClr val="tx1"/>
                            </a:solidFill>
                            <a:latin typeface="Cambria Math"/>
                            <a:ea typeface="Cambria Math"/>
                          </a:rPr>
                          <m:t>𝜉</m:t>
                        </m:r>
                        <m:d>
                          <m:dPr>
                            <m:ctrlPr>
                              <a:rPr lang="el-GR" sz="1600" i="1">
                                <a:solidFill>
                                  <a:schemeClr val="tx1"/>
                                </a:solidFill>
                                <a:latin typeface="Cambria Math" panose="02040503050406030204" pitchFamily="18" charset="0"/>
                                <a:ea typeface="Cambria Math"/>
                              </a:rPr>
                            </m:ctrlPr>
                          </m:dPr>
                          <m:e>
                            <m:sSub>
                              <m:sSubPr>
                                <m:ctrlPr>
                                  <a:rPr lang="el-GR" sz="1600" i="1">
                                    <a:solidFill>
                                      <a:schemeClr val="tx1"/>
                                    </a:solidFill>
                                    <a:latin typeface="Cambria Math" panose="02040503050406030204" pitchFamily="18" charset="0"/>
                                    <a:ea typeface="Cambria Math"/>
                                  </a:rPr>
                                </m:ctrlPr>
                              </m:sSubPr>
                              <m:e>
                                <m:r>
                                  <a:rPr lang="it-IT" sz="1600" b="0" i="1">
                                    <a:solidFill>
                                      <a:schemeClr val="tx1"/>
                                    </a:solidFill>
                                    <a:latin typeface="Cambria Math"/>
                                    <a:ea typeface="Cambria Math"/>
                                  </a:rPr>
                                  <m:t>𝐹</m:t>
                                </m:r>
                              </m:e>
                              <m:sub>
                                <m:r>
                                  <a:rPr lang="it-IT" sz="1600" b="0" i="1">
                                    <a:solidFill>
                                      <a:schemeClr val="tx1"/>
                                    </a:solidFill>
                                    <a:latin typeface="Cambria Math"/>
                                    <a:ea typeface="Cambria Math"/>
                                  </a:rPr>
                                  <m:t>1</m:t>
                                </m:r>
                              </m:sub>
                            </m:sSub>
                            <m:r>
                              <a:rPr lang="it-IT" sz="1600" b="0" i="1">
                                <a:solidFill>
                                  <a:schemeClr val="tx1"/>
                                </a:solidFill>
                                <a:latin typeface="Cambria Math"/>
                                <a:ea typeface="Cambria Math"/>
                              </a:rPr>
                              <m:t>+ </m:t>
                            </m:r>
                            <m:sSub>
                              <m:sSubPr>
                                <m:ctrlPr>
                                  <a:rPr lang="it-IT" sz="1600" i="1">
                                    <a:solidFill>
                                      <a:schemeClr val="tx1"/>
                                    </a:solidFill>
                                    <a:latin typeface="Cambria Math" panose="02040503050406030204" pitchFamily="18" charset="0"/>
                                    <a:ea typeface="Cambria Math"/>
                                  </a:rPr>
                                </m:ctrlPr>
                              </m:sSubPr>
                              <m:e>
                                <m:r>
                                  <a:rPr lang="it-IT" sz="1600" b="0" i="1">
                                    <a:solidFill>
                                      <a:schemeClr val="tx1"/>
                                    </a:solidFill>
                                    <a:latin typeface="Cambria Math"/>
                                    <a:ea typeface="Cambria Math"/>
                                  </a:rPr>
                                  <m:t>𝐹</m:t>
                                </m:r>
                              </m:e>
                              <m:sub>
                                <m:r>
                                  <a:rPr lang="it-IT" sz="1600" b="0" i="1">
                                    <a:solidFill>
                                      <a:schemeClr val="tx1"/>
                                    </a:solidFill>
                                    <a:latin typeface="Cambria Math"/>
                                    <a:ea typeface="Cambria Math"/>
                                  </a:rPr>
                                  <m:t>2</m:t>
                                </m:r>
                              </m:sub>
                            </m:sSub>
                          </m:e>
                        </m:d>
                        <m:d>
                          <m:dPr>
                            <m:ctrlPr>
                              <a:rPr lang="it-IT" sz="1600" i="1" smtClean="0">
                                <a:solidFill>
                                  <a:schemeClr val="tx1"/>
                                </a:solidFill>
                                <a:latin typeface="Cambria Math" panose="02040503050406030204" pitchFamily="18" charset="0"/>
                                <a:ea typeface="Cambria Math"/>
                              </a:rPr>
                            </m:ctrlPr>
                          </m:dPr>
                          <m:e>
                            <m:r>
                              <a:rPr lang="it-IT" sz="1600" b="0" i="1">
                                <a:solidFill>
                                  <a:schemeClr val="tx1"/>
                                </a:solidFill>
                                <a:latin typeface="Cambria Math"/>
                                <a:ea typeface="Cambria Math"/>
                              </a:rPr>
                              <m:t>ℋ</m:t>
                            </m:r>
                            <m:r>
                              <a:rPr lang="it-IT" sz="1600" b="0" i="1" smtClean="0">
                                <a:solidFill>
                                  <a:schemeClr val="tx1"/>
                                </a:solidFill>
                                <a:latin typeface="Cambria Math"/>
                                <a:ea typeface="Cambria Math"/>
                              </a:rPr>
                              <m:t>+</m:t>
                            </m:r>
                            <m:f>
                              <m:fPr>
                                <m:ctrlPr>
                                  <a:rPr lang="it-IT" sz="1600" i="1" smtClean="0">
                                    <a:solidFill>
                                      <a:schemeClr val="tx1"/>
                                    </a:solidFill>
                                    <a:latin typeface="Cambria Math" panose="02040503050406030204" pitchFamily="18" charset="0"/>
                                    <a:ea typeface="Cambria Math"/>
                                  </a:rPr>
                                </m:ctrlPr>
                              </m:fPr>
                              <m:num>
                                <m:sSub>
                                  <m:sSubPr>
                                    <m:ctrlPr>
                                      <a:rPr lang="it-IT" sz="1600" i="1" smtClean="0">
                                        <a:solidFill>
                                          <a:schemeClr val="tx1"/>
                                        </a:solidFill>
                                        <a:latin typeface="Cambria Math" panose="02040503050406030204" pitchFamily="18" charset="0"/>
                                        <a:ea typeface="Cambria Math"/>
                                      </a:rPr>
                                    </m:ctrlPr>
                                  </m:sSubPr>
                                  <m:e>
                                    <m:r>
                                      <a:rPr lang="it-IT" sz="1600" b="0" i="1" smtClean="0">
                                        <a:solidFill>
                                          <a:schemeClr val="tx1"/>
                                        </a:solidFill>
                                        <a:latin typeface="Cambria Math"/>
                                        <a:ea typeface="Cambria Math"/>
                                      </a:rPr>
                                      <m:t>𝑥</m:t>
                                    </m:r>
                                  </m:e>
                                  <m:sub>
                                    <m:r>
                                      <a:rPr lang="it-IT" sz="1600" b="0" i="1" smtClean="0">
                                        <a:solidFill>
                                          <a:schemeClr val="tx1"/>
                                        </a:solidFill>
                                        <a:latin typeface="Cambria Math"/>
                                        <a:ea typeface="Cambria Math"/>
                                      </a:rPr>
                                      <m:t>𝐵</m:t>
                                    </m:r>
                                  </m:sub>
                                </m:sSub>
                              </m:num>
                              <m:den>
                                <m:r>
                                  <a:rPr lang="it-IT" sz="1600" b="0" i="1" smtClean="0">
                                    <a:solidFill>
                                      <a:schemeClr val="tx1"/>
                                    </a:solidFill>
                                    <a:latin typeface="Cambria Math"/>
                                    <a:ea typeface="Cambria Math"/>
                                  </a:rPr>
                                  <m:t>2</m:t>
                                </m:r>
                              </m:den>
                            </m:f>
                            <m:r>
                              <a:rPr lang="it-IT" sz="1600" b="0" i="1" smtClean="0">
                                <a:solidFill>
                                  <a:schemeClr val="tx1"/>
                                </a:solidFill>
                                <a:latin typeface="Cambria Math"/>
                                <a:ea typeface="Cambria Math"/>
                              </a:rPr>
                              <m:t>ℰ</m:t>
                            </m:r>
                          </m:e>
                        </m:d>
                      </m:e>
                    </m:d>
                    <m:r>
                      <a:rPr lang="it-IT" sz="1600" b="0" i="1">
                        <a:solidFill>
                          <a:schemeClr val="tx1"/>
                        </a:solidFill>
                        <a:latin typeface="Cambria Math"/>
                        <a:ea typeface="Cambria Math"/>
                      </a:rPr>
                      <m:t>𝑑</m:t>
                    </m:r>
                    <m:r>
                      <a:rPr lang="it-IT" sz="1600" b="0" i="1">
                        <a:solidFill>
                          <a:schemeClr val="tx1"/>
                        </a:solidFill>
                        <a:latin typeface="Cambria Math"/>
                        <a:ea typeface="Cambria Math"/>
                      </a:rPr>
                      <m:t>𝜑</m:t>
                    </m:r>
                  </m:oMath>
                </a14:m>
                <a:endParaRPr lang="en-US" sz="1600" dirty="0" smtClean="0">
                  <a:solidFill>
                    <a:schemeClr val="tx1"/>
                  </a:solidFill>
                  <a:latin typeface="Comic Sans MS" panose="030F0702030302020204" pitchFamily="66" charset="0"/>
                </a:endParaRPr>
              </a:p>
              <a:p>
                <a:pPr marL="354330" indent="-285750">
                  <a:lnSpc>
                    <a:spcPct val="150000"/>
                  </a:lnSpc>
                  <a:buClr>
                    <a:schemeClr val="tx1"/>
                  </a:buClr>
                  <a:buFont typeface="Wingdings" panose="05000000000000000000" pitchFamily="2" charset="2"/>
                  <a:buChar char="§"/>
                </a:pPr>
                <a:r>
                  <a:rPr lang="it-IT" sz="1600" dirty="0" smtClean="0">
                    <a:solidFill>
                      <a:schemeClr val="tx1"/>
                    </a:solidFill>
                    <a:latin typeface="Comic Sans MS" panose="030F0702030302020204" pitchFamily="66" charset="0"/>
                    <a:sym typeface="Symbol"/>
                  </a:rPr>
                  <a:t>Transverse Target-Spin </a:t>
                </a:r>
                <a:r>
                  <a:rPr lang="it-IT" sz="1600" dirty="0">
                    <a:solidFill>
                      <a:schemeClr val="tx1"/>
                    </a:solidFill>
                    <a:latin typeface="Comic Sans MS" panose="030F0702030302020204" pitchFamily="66" charset="0"/>
                    <a:sym typeface="Symbol"/>
                  </a:rPr>
                  <a:t>Asymmetry: </a:t>
                </a:r>
                <a:endParaRPr lang="it-IT" sz="1600" dirty="0" smtClean="0">
                  <a:solidFill>
                    <a:schemeClr val="tx1"/>
                  </a:solidFill>
                  <a:latin typeface="Comic Sans MS" panose="030F0702030302020204" pitchFamily="66" charset="0"/>
                  <a:sym typeface="Symbol"/>
                </a:endParaRPr>
              </a:p>
              <a:p>
                <a:pPr marL="68580" indent="0">
                  <a:lnSpc>
                    <a:spcPct val="150000"/>
                  </a:lnSpc>
                  <a:buClr>
                    <a:schemeClr val="tx1"/>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rPr>
                        <m:t>           </m:t>
                      </m:r>
                      <m:sSub>
                        <m:sSubPr>
                          <m:ctrlPr>
                            <a:rPr lang="en-US" sz="1600" i="1">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 </m:t>
                          </m:r>
                          <m:r>
                            <a:rPr lang="en-US" sz="1600" b="0" i="1">
                              <a:solidFill>
                                <a:schemeClr val="tx1"/>
                              </a:solidFill>
                              <a:latin typeface="Cambria Math"/>
                              <a:ea typeface="Cambria Math"/>
                            </a:rPr>
                            <m:t>∆</m:t>
                          </m:r>
                          <m:r>
                            <a:rPr lang="en-US" sz="1600" b="0" i="1">
                              <a:solidFill>
                                <a:schemeClr val="tx1"/>
                              </a:solidFill>
                              <a:latin typeface="Cambria Math"/>
                              <a:ea typeface="Cambria Math"/>
                            </a:rPr>
                            <m:t>𝜎</m:t>
                          </m:r>
                        </m:e>
                        <m:sub>
                          <m:r>
                            <a:rPr lang="it-IT" sz="1600" b="0" i="1">
                              <a:solidFill>
                                <a:schemeClr val="tx1"/>
                              </a:solidFill>
                              <a:latin typeface="Cambria Math"/>
                              <a:ea typeface="Cambria Math"/>
                            </a:rPr>
                            <m:t>𝑈</m:t>
                          </m:r>
                          <m:r>
                            <a:rPr lang="it-IT" sz="1600" b="0" i="1" smtClean="0">
                              <a:solidFill>
                                <a:schemeClr val="tx1"/>
                              </a:solidFill>
                              <a:latin typeface="Cambria Math"/>
                            </a:rPr>
                            <m:t>𝑇</m:t>
                          </m:r>
                        </m:sub>
                      </m:sSub>
                      <m:r>
                        <a:rPr lang="en-US" sz="1600" b="0" i="1">
                          <a:solidFill>
                            <a:schemeClr val="tx1"/>
                          </a:solidFill>
                          <a:latin typeface="Cambria Math"/>
                          <a:ea typeface="Cambria Math"/>
                        </a:rPr>
                        <m:t>∝</m:t>
                      </m:r>
                      <m:func>
                        <m:funcPr>
                          <m:ctrlPr>
                            <a:rPr lang="en-US" sz="1600" i="1">
                              <a:solidFill>
                                <a:schemeClr val="tx1"/>
                              </a:solidFill>
                              <a:latin typeface="Cambria Math" panose="02040503050406030204" pitchFamily="18" charset="0"/>
                              <a:ea typeface="Cambria Math"/>
                            </a:rPr>
                          </m:ctrlPr>
                        </m:funcPr>
                        <m:fName>
                          <m:r>
                            <m:rPr>
                              <m:sty m:val="p"/>
                            </m:rPr>
                            <a:rPr lang="en-US" sz="1600" b="0">
                              <a:solidFill>
                                <a:schemeClr val="tx1"/>
                              </a:solidFill>
                              <a:latin typeface="Cambria Math"/>
                              <a:ea typeface="Cambria Math"/>
                            </a:rPr>
                            <m:t>sin</m:t>
                          </m:r>
                        </m:fName>
                        <m:e>
                          <m:r>
                            <a:rPr lang="en-US" sz="1600" b="0" i="1">
                              <a:solidFill>
                                <a:schemeClr val="tx1"/>
                              </a:solidFill>
                              <a:latin typeface="Cambria Math"/>
                              <a:ea typeface="Cambria Math"/>
                            </a:rPr>
                            <m:t>𝜑</m:t>
                          </m:r>
                        </m:e>
                      </m:func>
                      <m:r>
                        <a:rPr lang="it-IT" sz="1600" b="0" i="1">
                          <a:solidFill>
                            <a:schemeClr val="tx1"/>
                          </a:solidFill>
                          <a:latin typeface="Cambria Math"/>
                          <a:ea typeface="Cambria Math"/>
                        </a:rPr>
                        <m:t>𝐼𝑚</m:t>
                      </m:r>
                      <m:d>
                        <m:dPr>
                          <m:begChr m:val="{"/>
                          <m:endChr m:val="}"/>
                          <m:ctrlPr>
                            <a:rPr lang="it-IT" sz="1600" i="1">
                              <a:solidFill>
                                <a:schemeClr val="tx1"/>
                              </a:solidFill>
                              <a:latin typeface="Cambria Math" panose="02040503050406030204" pitchFamily="18" charset="0"/>
                              <a:ea typeface="Cambria Math"/>
                            </a:rPr>
                          </m:ctrlPr>
                        </m:dPr>
                        <m:e>
                          <m:sSub>
                            <m:sSubPr>
                              <m:ctrlPr>
                                <a:rPr lang="it-IT" sz="1600" i="1">
                                  <a:solidFill>
                                    <a:schemeClr val="tx1"/>
                                  </a:solidFill>
                                  <a:latin typeface="Cambria Math" panose="02040503050406030204" pitchFamily="18" charset="0"/>
                                  <a:ea typeface="Cambria Math"/>
                                </a:rPr>
                              </m:ctrlPr>
                            </m:sSubPr>
                            <m:e>
                              <m:r>
                                <a:rPr lang="it-IT" sz="1600" b="0" i="1" smtClean="0">
                                  <a:solidFill>
                                    <a:schemeClr val="tx1"/>
                                  </a:solidFill>
                                  <a:latin typeface="Cambria Math"/>
                                  <a:ea typeface="Cambria Math"/>
                                </a:rPr>
                                <m:t>𝑘</m:t>
                              </m:r>
                              <m:r>
                                <a:rPr lang="it-IT" sz="1600" b="0" i="1" smtClean="0">
                                  <a:solidFill>
                                    <a:schemeClr val="tx1"/>
                                  </a:solidFill>
                                  <a:latin typeface="Cambria Math"/>
                                  <a:ea typeface="Cambria Math"/>
                                </a:rPr>
                                <m:t>(</m:t>
                              </m:r>
                              <m:r>
                                <a:rPr lang="it-IT" sz="1600" b="0" i="1">
                                  <a:solidFill>
                                    <a:schemeClr val="tx1"/>
                                  </a:solidFill>
                                  <a:latin typeface="Cambria Math"/>
                                  <a:ea typeface="Cambria Math"/>
                                </a:rPr>
                                <m:t>𝐹</m:t>
                              </m:r>
                            </m:e>
                            <m:sub>
                              <m:r>
                                <a:rPr lang="it-IT" sz="1600" b="0" i="1" smtClean="0">
                                  <a:solidFill>
                                    <a:schemeClr val="tx1"/>
                                  </a:solidFill>
                                  <a:latin typeface="Cambria Math"/>
                                  <a:ea typeface="Cambria Math"/>
                                </a:rPr>
                                <m:t>2</m:t>
                              </m:r>
                            </m:sub>
                          </m:sSub>
                          <m:r>
                            <a:rPr lang="it-IT" sz="1600" b="0" i="1">
                              <a:solidFill>
                                <a:schemeClr val="tx1"/>
                              </a:solidFill>
                              <a:latin typeface="Cambria Math"/>
                              <a:ea typeface="Cambria Math"/>
                            </a:rPr>
                            <m:t>ℋ</m:t>
                          </m:r>
                          <m:r>
                            <a:rPr lang="it-IT" sz="1600" b="0" i="1" smtClean="0">
                              <a:solidFill>
                                <a:schemeClr val="tx1"/>
                              </a:solidFill>
                              <a:latin typeface="Cambria Math"/>
                            </a:rPr>
                            <m:t>−</m:t>
                          </m:r>
                          <m:sSub>
                            <m:sSubPr>
                              <m:ctrlPr>
                                <a:rPr lang="it-IT" sz="1600" i="1">
                                  <a:solidFill>
                                    <a:schemeClr val="tx1"/>
                                  </a:solidFill>
                                  <a:latin typeface="Cambria Math" panose="02040503050406030204" pitchFamily="18" charset="0"/>
                                </a:rPr>
                              </m:ctrlPr>
                            </m:sSubPr>
                            <m:e>
                              <m:r>
                                <a:rPr lang="it-IT" sz="1600" b="0" i="1">
                                  <a:solidFill>
                                    <a:schemeClr val="tx1"/>
                                  </a:solidFill>
                                  <a:latin typeface="Cambria Math"/>
                                </a:rPr>
                                <m:t>𝐹</m:t>
                              </m:r>
                            </m:e>
                            <m:sub>
                              <m:r>
                                <a:rPr lang="it-IT" sz="1600" b="0" i="1" smtClean="0">
                                  <a:solidFill>
                                    <a:schemeClr val="tx1"/>
                                  </a:solidFill>
                                  <a:latin typeface="Cambria Math"/>
                                </a:rPr>
                                <m:t>1</m:t>
                              </m:r>
                            </m:sub>
                          </m:sSub>
                          <m:r>
                            <a:rPr lang="it-IT" sz="1600" b="0" i="1">
                              <a:solidFill>
                                <a:schemeClr val="tx1"/>
                              </a:solidFill>
                              <a:latin typeface="Cambria Math"/>
                              <a:ea typeface="Cambria Math"/>
                            </a:rPr>
                            <m:t>ℰ</m:t>
                          </m:r>
                          <m:r>
                            <a:rPr lang="it-IT" sz="1600" b="0" i="1" smtClean="0">
                              <a:solidFill>
                                <a:schemeClr val="tx1"/>
                              </a:solidFill>
                              <a:latin typeface="Cambria Math"/>
                              <a:ea typeface="Cambria Math"/>
                            </a:rPr>
                            <m:t>)+ …</m:t>
                          </m:r>
                        </m:e>
                      </m:d>
                      <m:r>
                        <a:rPr lang="it-IT" sz="1600" b="0" i="1">
                          <a:solidFill>
                            <a:schemeClr val="tx1"/>
                          </a:solidFill>
                          <a:latin typeface="Cambria Math"/>
                          <a:ea typeface="Cambria Math"/>
                        </a:rPr>
                        <m:t>𝑑</m:t>
                      </m:r>
                      <m:r>
                        <a:rPr lang="it-IT" sz="1600" b="0" i="1">
                          <a:solidFill>
                            <a:schemeClr val="tx1"/>
                          </a:solidFill>
                          <a:latin typeface="Cambria Math"/>
                          <a:ea typeface="Cambria Math"/>
                        </a:rPr>
                        <m:t>𝜑</m:t>
                      </m:r>
                    </m:oMath>
                  </m:oMathPara>
                </a14:m>
                <a:endParaRPr lang="it-IT" sz="1600" dirty="0" smtClean="0">
                  <a:solidFill>
                    <a:schemeClr val="tx1"/>
                  </a:solidFill>
                  <a:latin typeface="Comic Sans MS" panose="030F0702030302020204" pitchFamily="66" charset="0"/>
                  <a:ea typeface="Cambria Math"/>
                </a:endParaRPr>
              </a:p>
              <a:p>
                <a:pPr marL="354330" indent="-285750">
                  <a:lnSpc>
                    <a:spcPct val="150000"/>
                  </a:lnSpc>
                  <a:buClr>
                    <a:schemeClr val="tx1"/>
                  </a:buClr>
                  <a:buFont typeface="Wingdings" panose="05000000000000000000" pitchFamily="2" charset="2"/>
                  <a:buChar char="§"/>
                </a:pPr>
                <a:r>
                  <a:rPr lang="it-IT" sz="1600" dirty="0" smtClean="0">
                    <a:solidFill>
                      <a:schemeClr val="tx1"/>
                    </a:solidFill>
                    <a:latin typeface="Comic Sans MS" panose="030F0702030302020204" pitchFamily="66" charset="0"/>
                    <a:ea typeface="Cambria Math"/>
                  </a:rPr>
                  <a:t>Transverse Double-Spin Asymmetry:</a:t>
                </a:r>
                <a:endParaRPr lang="it-IT" sz="1600" dirty="0">
                  <a:solidFill>
                    <a:schemeClr val="tx1"/>
                  </a:solidFill>
                  <a:latin typeface="Comic Sans MS" panose="030F0702030302020204" pitchFamily="66" charset="0"/>
                  <a:ea typeface="Cambria Math"/>
                </a:endParaRPr>
              </a:p>
            </p:txBody>
          </p:sp>
        </mc:Choice>
        <mc:Fallback>
          <p:sp>
            <p:nvSpPr>
              <p:cNvPr id="9" name="Content Placeholder 2"/>
              <p:cNvSpPr>
                <a:spLocks noGrp="1" noRot="1" noChangeAspect="1" noMove="1" noResize="1" noEditPoints="1" noAdjustHandles="1" noChangeArrowheads="1" noChangeShapeType="1" noTextEdit="1"/>
              </p:cNvSpPr>
              <p:nvPr>
                <p:ph idx="1"/>
              </p:nvPr>
            </p:nvSpPr>
            <p:spPr>
              <a:xfrm>
                <a:off x="485116" y="1268760"/>
                <a:ext cx="7255236" cy="4608512"/>
              </a:xfr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8" name="CasellaDiTesto 7"/>
              <p:cNvSpPr txBox="1"/>
              <p:nvPr/>
            </p:nvSpPr>
            <p:spPr>
              <a:xfrm>
                <a:off x="6518744" y="1408234"/>
                <a:ext cx="1797672" cy="724622"/>
              </a:xfrm>
              <a:prstGeom prst="rect">
                <a:avLst/>
              </a:prstGeom>
              <a:noFill/>
            </p:spPr>
            <p:txBody>
              <a:bodyPr wrap="none" rtlCol="0">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it-IT" sz="1800" b="0" smtClean="0">
                          <a:solidFill>
                            <a:srgbClr val="6BB76D">
                              <a:lumMod val="75000"/>
                            </a:srgbClr>
                          </a:solidFill>
                          <a:latin typeface="Cambria Math"/>
                        </a:rPr>
                        <m:t>𝐼𝑚</m:t>
                      </m:r>
                      <m:d>
                        <m:dPr>
                          <m:begChr m:val="{"/>
                          <m:endChr m:val="}"/>
                          <m:ctrlPr>
                            <a:rPr lang="it-IT" sz="1800" b="0" i="1" smtClean="0">
                              <a:solidFill>
                                <a:srgbClr val="6BB76D">
                                  <a:lumMod val="75000"/>
                                </a:srgbClr>
                              </a:solidFill>
                              <a:latin typeface="Cambria Math" panose="02040503050406030204" pitchFamily="18" charset="0"/>
                            </a:rPr>
                          </m:ctrlPr>
                        </m:dPr>
                        <m:e>
                          <m:sSub>
                            <m:sSubPr>
                              <m:ctrlPr>
                                <a:rPr lang="it-IT" sz="1800" i="1" smtClean="0">
                                  <a:solidFill>
                                    <a:srgbClr val="6BB76D">
                                      <a:lumMod val="75000"/>
                                    </a:srgbClr>
                                  </a:solidFill>
                                  <a:latin typeface="Cambria Math" panose="02040503050406030204" pitchFamily="18" charset="0"/>
                                </a:rPr>
                              </m:ctrlPr>
                            </m:sSubPr>
                            <m:e>
                              <m:r>
                                <a:rPr lang="it-IT" sz="1800">
                                  <a:solidFill>
                                    <a:srgbClr val="6BB76D">
                                      <a:lumMod val="75000"/>
                                    </a:srgbClr>
                                  </a:solidFill>
                                  <a:latin typeface="Cambria Math"/>
                                  <a:ea typeface="Cambria Math"/>
                                </a:rPr>
                                <m:t>𝓗</m:t>
                              </m:r>
                            </m:e>
                            <m:sub>
                              <m:r>
                                <a:rPr lang="it-IT" sz="1800" smtClean="0">
                                  <a:solidFill>
                                    <a:srgbClr val="6BB76D">
                                      <a:lumMod val="75000"/>
                                    </a:srgbClr>
                                  </a:solidFill>
                                  <a:latin typeface="Cambria Math"/>
                                </a:rPr>
                                <m:t>𝒑</m:t>
                              </m:r>
                            </m:sub>
                          </m:sSub>
                          <m:r>
                            <a:rPr lang="it-IT" sz="1800" b="0" smtClean="0">
                              <a:solidFill>
                                <a:srgbClr val="6BB76D">
                                  <a:lumMod val="75000"/>
                                </a:srgbClr>
                              </a:solidFill>
                              <a:latin typeface="Cambria Math"/>
                            </a:rPr>
                            <m:t>, </m:t>
                          </m:r>
                          <m:sSub>
                            <m:sSubPr>
                              <m:ctrlPr>
                                <a:rPr lang="it-IT" sz="1800" b="0" i="1" smtClean="0">
                                  <a:solidFill>
                                    <a:srgbClr val="6BB76D">
                                      <a:lumMod val="75000"/>
                                    </a:srgbClr>
                                  </a:solidFill>
                                  <a:latin typeface="Cambria Math" panose="02040503050406030204" pitchFamily="18" charset="0"/>
                                </a:rPr>
                              </m:ctrlPr>
                            </m:sSubPr>
                            <m:e>
                              <m:acc>
                                <m:accPr>
                                  <m:chr m:val="̃"/>
                                  <m:ctrlPr>
                                    <a:rPr lang="it-IT" sz="1800" b="0" i="1" smtClean="0">
                                      <a:solidFill>
                                        <a:srgbClr val="6BB76D">
                                          <a:lumMod val="75000"/>
                                        </a:srgbClr>
                                      </a:solidFill>
                                      <a:latin typeface="Cambria Math" panose="02040503050406030204" pitchFamily="18" charset="0"/>
                                    </a:rPr>
                                  </m:ctrlPr>
                                </m:accPr>
                                <m:e>
                                  <m:r>
                                    <a:rPr lang="it-IT" sz="1800" b="0">
                                      <a:solidFill>
                                        <a:srgbClr val="6BB76D">
                                          <a:lumMod val="75000"/>
                                        </a:srgbClr>
                                      </a:solidFill>
                                      <a:latin typeface="Cambria Math"/>
                                      <a:ea typeface="Cambria Math"/>
                                    </a:rPr>
                                    <m:t>ℋ</m:t>
                                  </m:r>
                                </m:e>
                              </m:acc>
                            </m:e>
                            <m:sub>
                              <m:r>
                                <a:rPr lang="it-IT" sz="1800" b="0" smtClean="0">
                                  <a:solidFill>
                                    <a:srgbClr val="6BB76D">
                                      <a:lumMod val="75000"/>
                                    </a:srgbClr>
                                  </a:solidFill>
                                  <a:latin typeface="Cambria Math"/>
                                </a:rPr>
                                <m:t>𝑝</m:t>
                              </m:r>
                            </m:sub>
                          </m:sSub>
                          <m:r>
                            <a:rPr lang="it-IT" sz="1800" b="0" smtClean="0">
                              <a:solidFill>
                                <a:srgbClr val="6BB76D">
                                  <a:lumMod val="75000"/>
                                </a:srgbClr>
                              </a:solidFill>
                              <a:latin typeface="Cambria Math"/>
                            </a:rPr>
                            <m:t>, </m:t>
                          </m:r>
                          <m:sSub>
                            <m:sSubPr>
                              <m:ctrlPr>
                                <a:rPr lang="it-IT" sz="1800" b="0" i="1" smtClean="0">
                                  <a:solidFill>
                                    <a:srgbClr val="6BB76D">
                                      <a:lumMod val="75000"/>
                                    </a:srgbClr>
                                  </a:solidFill>
                                  <a:latin typeface="Cambria Math" panose="02040503050406030204" pitchFamily="18" charset="0"/>
                                </a:rPr>
                              </m:ctrlPr>
                            </m:sSubPr>
                            <m:e>
                              <m:r>
                                <a:rPr lang="it-IT" sz="1800" b="0">
                                  <a:solidFill>
                                    <a:srgbClr val="6BB76D">
                                      <a:lumMod val="75000"/>
                                    </a:srgbClr>
                                  </a:solidFill>
                                  <a:latin typeface="Cambria Math"/>
                                  <a:ea typeface="Cambria Math"/>
                                </a:rPr>
                                <m:t>ℰ</m:t>
                              </m:r>
                            </m:e>
                            <m:sub>
                              <m:r>
                                <a:rPr lang="it-IT" sz="1800" b="0" smtClean="0">
                                  <a:solidFill>
                                    <a:srgbClr val="6BB76D">
                                      <a:lumMod val="75000"/>
                                    </a:srgbClr>
                                  </a:solidFill>
                                  <a:latin typeface="Cambria Math"/>
                                </a:rPr>
                                <m:t>𝑝</m:t>
                              </m:r>
                            </m:sub>
                          </m:sSub>
                        </m:e>
                      </m:d>
                    </m:oMath>
                  </m:oMathPara>
                </a14:m>
                <a:endParaRPr lang="it-IT" sz="1800" b="0" i="0" dirty="0" smtClean="0">
                  <a:solidFill>
                    <a:srgbClr val="6BB76D">
                      <a:lumMod val="75000"/>
                    </a:srgbClr>
                  </a:solidFill>
                  <a:latin typeface="Calibri"/>
                </a:endParaRPr>
              </a:p>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it-IT" sz="1800" b="0" smtClean="0">
                          <a:solidFill>
                            <a:srgbClr val="7030A0"/>
                          </a:solidFill>
                          <a:latin typeface="Cambria Math"/>
                        </a:rPr>
                        <m:t>𝐼𝑚</m:t>
                      </m:r>
                      <m:d>
                        <m:dPr>
                          <m:begChr m:val="{"/>
                          <m:endChr m:val="}"/>
                          <m:ctrlPr>
                            <a:rPr lang="it-IT" sz="1800" b="0" i="1">
                              <a:solidFill>
                                <a:srgbClr val="7030A0"/>
                              </a:solidFill>
                              <a:latin typeface="Cambria Math" panose="02040503050406030204" pitchFamily="18" charset="0"/>
                            </a:rPr>
                          </m:ctrlPr>
                        </m:dPr>
                        <m:e>
                          <m:sSub>
                            <m:sSubPr>
                              <m:ctrlPr>
                                <a:rPr lang="it-IT" sz="1800" i="1">
                                  <a:solidFill>
                                    <a:srgbClr val="7030A0"/>
                                  </a:solidFill>
                                  <a:latin typeface="Cambria Math" panose="02040503050406030204" pitchFamily="18" charset="0"/>
                                </a:rPr>
                              </m:ctrlPr>
                            </m:sSubPr>
                            <m:e>
                              <m:r>
                                <a:rPr lang="it-IT" sz="1800">
                                  <a:solidFill>
                                    <a:srgbClr val="7030A0"/>
                                  </a:solidFill>
                                  <a:latin typeface="Cambria Math"/>
                                  <a:ea typeface="Cambria Math"/>
                                </a:rPr>
                                <m:t>𝓗</m:t>
                              </m:r>
                            </m:e>
                            <m:sub>
                              <m:r>
                                <a:rPr lang="it-IT" sz="1800" smtClean="0">
                                  <a:solidFill>
                                    <a:srgbClr val="7030A0"/>
                                  </a:solidFill>
                                  <a:latin typeface="Cambria Math"/>
                                </a:rPr>
                                <m:t>𝒏</m:t>
                              </m:r>
                            </m:sub>
                          </m:sSub>
                          <m:r>
                            <a:rPr lang="it-IT" sz="1800" b="0">
                              <a:solidFill>
                                <a:srgbClr val="7030A0"/>
                              </a:solidFill>
                              <a:latin typeface="Cambria Math"/>
                            </a:rPr>
                            <m:t>, </m:t>
                          </m:r>
                          <m:sSub>
                            <m:sSubPr>
                              <m:ctrlPr>
                                <a:rPr lang="it-IT" sz="1800" b="0" i="1">
                                  <a:solidFill>
                                    <a:srgbClr val="7030A0"/>
                                  </a:solidFill>
                                  <a:latin typeface="Cambria Math" panose="02040503050406030204" pitchFamily="18" charset="0"/>
                                </a:rPr>
                              </m:ctrlPr>
                            </m:sSubPr>
                            <m:e>
                              <m:acc>
                                <m:accPr>
                                  <m:chr m:val="̃"/>
                                  <m:ctrlPr>
                                    <a:rPr lang="it-IT" sz="1800" b="0" i="1">
                                      <a:solidFill>
                                        <a:srgbClr val="7030A0"/>
                                      </a:solidFill>
                                      <a:latin typeface="Cambria Math" panose="02040503050406030204" pitchFamily="18" charset="0"/>
                                    </a:rPr>
                                  </m:ctrlPr>
                                </m:accPr>
                                <m:e>
                                  <m:r>
                                    <a:rPr lang="it-IT" sz="1800" b="0">
                                      <a:solidFill>
                                        <a:srgbClr val="7030A0"/>
                                      </a:solidFill>
                                      <a:latin typeface="Cambria Math"/>
                                      <a:ea typeface="Cambria Math"/>
                                    </a:rPr>
                                    <m:t>ℋ</m:t>
                                  </m:r>
                                </m:e>
                              </m:acc>
                            </m:e>
                            <m:sub>
                              <m:r>
                                <a:rPr lang="it-IT" sz="1800" b="0" smtClean="0">
                                  <a:solidFill>
                                    <a:srgbClr val="7030A0"/>
                                  </a:solidFill>
                                  <a:latin typeface="Cambria Math"/>
                                </a:rPr>
                                <m:t>𝑛</m:t>
                              </m:r>
                            </m:sub>
                          </m:sSub>
                          <m:r>
                            <a:rPr lang="it-IT" sz="1800" b="0">
                              <a:solidFill>
                                <a:srgbClr val="7030A0"/>
                              </a:solidFill>
                              <a:latin typeface="Cambria Math"/>
                            </a:rPr>
                            <m:t>, </m:t>
                          </m:r>
                          <m:sSub>
                            <m:sSubPr>
                              <m:ctrlPr>
                                <a:rPr lang="it-IT" sz="1800" b="0" i="1">
                                  <a:solidFill>
                                    <a:srgbClr val="7030A0"/>
                                  </a:solidFill>
                                  <a:latin typeface="Cambria Math" panose="02040503050406030204" pitchFamily="18" charset="0"/>
                                </a:rPr>
                              </m:ctrlPr>
                            </m:sSubPr>
                            <m:e>
                              <m:r>
                                <a:rPr lang="it-IT" sz="1800" b="0">
                                  <a:solidFill>
                                    <a:srgbClr val="7030A0"/>
                                  </a:solidFill>
                                  <a:latin typeface="Cambria Math"/>
                                  <a:ea typeface="Cambria Math"/>
                                </a:rPr>
                                <m:t>ℰ</m:t>
                              </m:r>
                            </m:e>
                            <m:sub>
                              <m:r>
                                <a:rPr lang="it-IT" sz="1800" b="0" smtClean="0">
                                  <a:solidFill>
                                    <a:srgbClr val="7030A0"/>
                                  </a:solidFill>
                                  <a:latin typeface="Cambria Math"/>
                                </a:rPr>
                                <m:t>𝑛</m:t>
                              </m:r>
                            </m:sub>
                          </m:sSub>
                        </m:e>
                      </m:d>
                    </m:oMath>
                  </m:oMathPara>
                </a14:m>
                <a:endParaRPr lang="it-IT" sz="1800" b="0" i="0" dirty="0">
                  <a:solidFill>
                    <a:srgbClr val="7030A0"/>
                  </a:solidFill>
                  <a:latin typeface="Calibri"/>
                </a:endParaRPr>
              </a:p>
            </p:txBody>
          </p:sp>
        </mc:Choice>
        <mc:Fallback>
          <p:sp>
            <p:nvSpPr>
              <p:cNvPr id="8" name="CasellaDiTesto 7"/>
              <p:cNvSpPr txBox="1">
                <a:spLocks noRot="1" noChangeAspect="1" noMove="1" noResize="1" noEditPoints="1" noAdjustHandles="1" noChangeArrowheads="1" noChangeShapeType="1" noTextEdit="1"/>
              </p:cNvSpPr>
              <p:nvPr/>
            </p:nvSpPr>
            <p:spPr>
              <a:xfrm>
                <a:off x="6518744" y="1408234"/>
                <a:ext cx="1797672" cy="724622"/>
              </a:xfrm>
              <a:prstGeom prst="rect">
                <a:avLst/>
              </a:prstGeom>
              <a:blipFill rotWithShape="0">
                <a:blip r:embed="rId4"/>
                <a:stretch>
                  <a:fillRect t="-25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8" name="CasellaDiTesto 17"/>
              <p:cNvSpPr txBox="1"/>
              <p:nvPr/>
            </p:nvSpPr>
            <p:spPr>
              <a:xfrm>
                <a:off x="6524461" y="2348880"/>
                <a:ext cx="1732334" cy="724622"/>
              </a:xfrm>
              <a:prstGeom prst="rect">
                <a:avLst/>
              </a:prstGeom>
              <a:noFill/>
            </p:spPr>
            <p:txBody>
              <a:bodyPr wrap="none" rtlCol="0">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it-IT" sz="1800" b="0" smtClean="0">
                          <a:solidFill>
                            <a:srgbClr val="6BB76D">
                              <a:lumMod val="75000"/>
                            </a:srgbClr>
                          </a:solidFill>
                          <a:latin typeface="Cambria Math"/>
                        </a:rPr>
                        <m:t>𝐼𝑚</m:t>
                      </m:r>
                      <m:d>
                        <m:dPr>
                          <m:begChr m:val="{"/>
                          <m:endChr m:val="}"/>
                          <m:ctrlPr>
                            <a:rPr lang="it-IT" sz="1800" b="0" i="1" smtClean="0">
                              <a:solidFill>
                                <a:srgbClr val="6BB76D">
                                  <a:lumMod val="75000"/>
                                </a:srgbClr>
                              </a:solidFill>
                              <a:latin typeface="Cambria Math" panose="02040503050406030204" pitchFamily="18" charset="0"/>
                            </a:rPr>
                          </m:ctrlPr>
                        </m:dPr>
                        <m:e>
                          <m:sSub>
                            <m:sSubPr>
                              <m:ctrlPr>
                                <a:rPr lang="it-IT" sz="1800" i="1" smtClean="0">
                                  <a:solidFill>
                                    <a:srgbClr val="6BB76D">
                                      <a:lumMod val="75000"/>
                                    </a:srgbClr>
                                  </a:solidFill>
                                  <a:latin typeface="Cambria Math" panose="02040503050406030204" pitchFamily="18" charset="0"/>
                                </a:rPr>
                              </m:ctrlPr>
                            </m:sSubPr>
                            <m:e>
                              <m:r>
                                <a:rPr lang="it-IT" sz="1800">
                                  <a:solidFill>
                                    <a:srgbClr val="6BB76D">
                                      <a:lumMod val="75000"/>
                                    </a:srgbClr>
                                  </a:solidFill>
                                  <a:latin typeface="Cambria Math"/>
                                  <a:ea typeface="Cambria Math"/>
                                </a:rPr>
                                <m:t>𝓗</m:t>
                              </m:r>
                            </m:e>
                            <m:sub>
                              <m:r>
                                <a:rPr lang="it-IT" sz="1800" smtClean="0">
                                  <a:solidFill>
                                    <a:srgbClr val="6BB76D">
                                      <a:lumMod val="75000"/>
                                    </a:srgbClr>
                                  </a:solidFill>
                                  <a:latin typeface="Cambria Math"/>
                                </a:rPr>
                                <m:t>𝒑</m:t>
                              </m:r>
                            </m:sub>
                          </m:sSub>
                          <m:r>
                            <a:rPr lang="it-IT" sz="1800" b="0" smtClean="0">
                              <a:solidFill>
                                <a:srgbClr val="6BB76D">
                                  <a:lumMod val="75000"/>
                                </a:srgbClr>
                              </a:solidFill>
                              <a:latin typeface="Cambria Math"/>
                            </a:rPr>
                            <m:t>, </m:t>
                          </m:r>
                          <m:sSub>
                            <m:sSubPr>
                              <m:ctrlPr>
                                <a:rPr lang="it-IT" sz="1800" i="1" smtClean="0">
                                  <a:solidFill>
                                    <a:srgbClr val="6BB76D">
                                      <a:lumMod val="75000"/>
                                    </a:srgbClr>
                                  </a:solidFill>
                                  <a:latin typeface="Cambria Math" panose="02040503050406030204" pitchFamily="18" charset="0"/>
                                </a:rPr>
                              </m:ctrlPr>
                            </m:sSubPr>
                            <m:e>
                              <m:acc>
                                <m:accPr>
                                  <m:chr m:val="̃"/>
                                  <m:ctrlPr>
                                    <a:rPr lang="it-IT" sz="1800" i="1" smtClean="0">
                                      <a:solidFill>
                                        <a:srgbClr val="6BB76D">
                                          <a:lumMod val="75000"/>
                                        </a:srgbClr>
                                      </a:solidFill>
                                      <a:latin typeface="Cambria Math" panose="02040503050406030204" pitchFamily="18" charset="0"/>
                                    </a:rPr>
                                  </m:ctrlPr>
                                </m:accPr>
                                <m:e>
                                  <m:r>
                                    <a:rPr lang="it-IT" sz="1800">
                                      <a:solidFill>
                                        <a:srgbClr val="6BB76D">
                                          <a:lumMod val="75000"/>
                                        </a:srgbClr>
                                      </a:solidFill>
                                      <a:latin typeface="Cambria Math"/>
                                      <a:ea typeface="Cambria Math"/>
                                    </a:rPr>
                                    <m:t>𝓗</m:t>
                                  </m:r>
                                </m:e>
                              </m:acc>
                            </m:e>
                            <m:sub>
                              <m:r>
                                <a:rPr lang="it-IT" sz="1800" smtClean="0">
                                  <a:solidFill>
                                    <a:srgbClr val="6BB76D">
                                      <a:lumMod val="75000"/>
                                    </a:srgbClr>
                                  </a:solidFill>
                                  <a:latin typeface="Cambria Math"/>
                                </a:rPr>
                                <m:t>𝒑</m:t>
                              </m:r>
                            </m:sub>
                          </m:sSub>
                          <m:r>
                            <a:rPr lang="it-IT" sz="1800" b="0" smtClean="0">
                              <a:solidFill>
                                <a:srgbClr val="6BB76D">
                                  <a:lumMod val="75000"/>
                                </a:srgbClr>
                              </a:solidFill>
                              <a:latin typeface="Cambria Math"/>
                            </a:rPr>
                            <m:t>, </m:t>
                          </m:r>
                        </m:e>
                      </m:d>
                    </m:oMath>
                  </m:oMathPara>
                </a14:m>
                <a:endParaRPr lang="it-IT" sz="1800" b="0" i="0" dirty="0" smtClean="0">
                  <a:solidFill>
                    <a:srgbClr val="6BB76D">
                      <a:lumMod val="75000"/>
                    </a:srgbClr>
                  </a:solidFill>
                  <a:latin typeface="Calibri"/>
                </a:endParaRPr>
              </a:p>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it-IT" sz="1800" b="0" smtClean="0">
                          <a:solidFill>
                            <a:srgbClr val="7030A0"/>
                          </a:solidFill>
                          <a:latin typeface="Cambria Math"/>
                        </a:rPr>
                        <m:t>𝐼𝑚</m:t>
                      </m:r>
                      <m:d>
                        <m:dPr>
                          <m:begChr m:val="{"/>
                          <m:endChr m:val="}"/>
                          <m:ctrlPr>
                            <a:rPr lang="it-IT" sz="1800" b="0" i="1">
                              <a:solidFill>
                                <a:srgbClr val="7030A0"/>
                              </a:solidFill>
                              <a:latin typeface="Cambria Math" panose="02040503050406030204" pitchFamily="18" charset="0"/>
                            </a:rPr>
                          </m:ctrlPr>
                        </m:dPr>
                        <m:e>
                          <m:sSub>
                            <m:sSubPr>
                              <m:ctrlPr>
                                <a:rPr lang="it-IT" sz="1800" i="1">
                                  <a:solidFill>
                                    <a:srgbClr val="7030A0"/>
                                  </a:solidFill>
                                  <a:latin typeface="Cambria Math" panose="02040503050406030204" pitchFamily="18" charset="0"/>
                                </a:rPr>
                              </m:ctrlPr>
                            </m:sSubPr>
                            <m:e>
                              <m:r>
                                <a:rPr lang="it-IT" sz="1800">
                                  <a:solidFill>
                                    <a:srgbClr val="7030A0"/>
                                  </a:solidFill>
                                  <a:latin typeface="Cambria Math"/>
                                  <a:ea typeface="Cambria Math"/>
                                </a:rPr>
                                <m:t>𝓗</m:t>
                              </m:r>
                            </m:e>
                            <m:sub>
                              <m:r>
                                <a:rPr lang="it-IT" sz="1800" smtClean="0">
                                  <a:solidFill>
                                    <a:srgbClr val="7030A0"/>
                                  </a:solidFill>
                                  <a:latin typeface="Cambria Math"/>
                                </a:rPr>
                                <m:t>𝒏</m:t>
                              </m:r>
                            </m:sub>
                          </m:sSub>
                          <m:r>
                            <a:rPr lang="it-IT" sz="1800" b="0">
                              <a:solidFill>
                                <a:srgbClr val="7030A0"/>
                              </a:solidFill>
                              <a:latin typeface="Cambria Math"/>
                            </a:rPr>
                            <m:t>,</m:t>
                          </m:r>
                          <m:sSub>
                            <m:sSubPr>
                              <m:ctrlPr>
                                <a:rPr lang="it-IT" sz="1800" b="0" i="1">
                                  <a:solidFill>
                                    <a:srgbClr val="7030A0"/>
                                  </a:solidFill>
                                  <a:latin typeface="Cambria Math" panose="02040503050406030204" pitchFamily="18" charset="0"/>
                                </a:rPr>
                              </m:ctrlPr>
                            </m:sSubPr>
                            <m:e>
                              <m:r>
                                <a:rPr lang="it-IT" sz="1800" b="0">
                                  <a:solidFill>
                                    <a:srgbClr val="7030A0"/>
                                  </a:solidFill>
                                  <a:latin typeface="Cambria Math"/>
                                  <a:ea typeface="Cambria Math"/>
                                </a:rPr>
                                <m:t>ℰ</m:t>
                              </m:r>
                            </m:e>
                            <m:sub>
                              <m:r>
                                <a:rPr lang="it-IT" sz="1800" b="0">
                                  <a:solidFill>
                                    <a:srgbClr val="7030A0"/>
                                  </a:solidFill>
                                  <a:latin typeface="Cambria Math"/>
                                </a:rPr>
                                <m:t>𝑛</m:t>
                              </m:r>
                            </m:sub>
                          </m:sSub>
                          <m:r>
                            <a:rPr lang="it-IT" sz="1800" b="0" smtClean="0">
                              <a:solidFill>
                                <a:srgbClr val="7030A0"/>
                              </a:solidFill>
                              <a:latin typeface="Cambria Math"/>
                            </a:rPr>
                            <m:t>,</m:t>
                          </m:r>
                          <m:sSub>
                            <m:sSubPr>
                              <m:ctrlPr>
                                <a:rPr lang="it-IT" sz="1800" b="0" i="1">
                                  <a:solidFill>
                                    <a:srgbClr val="7030A0"/>
                                  </a:solidFill>
                                  <a:latin typeface="Cambria Math" panose="02040503050406030204" pitchFamily="18" charset="0"/>
                                </a:rPr>
                              </m:ctrlPr>
                            </m:sSubPr>
                            <m:e>
                              <m:acc>
                                <m:accPr>
                                  <m:chr m:val="̃"/>
                                  <m:ctrlPr>
                                    <a:rPr lang="it-IT" sz="1800" b="0" i="1">
                                      <a:solidFill>
                                        <a:srgbClr val="7030A0"/>
                                      </a:solidFill>
                                      <a:latin typeface="Cambria Math" panose="02040503050406030204" pitchFamily="18" charset="0"/>
                                    </a:rPr>
                                  </m:ctrlPr>
                                </m:accPr>
                                <m:e>
                                  <m:r>
                                    <a:rPr lang="it-IT" sz="1800" b="0">
                                      <a:solidFill>
                                        <a:srgbClr val="7030A0"/>
                                      </a:solidFill>
                                      <a:latin typeface="Cambria Math"/>
                                      <a:ea typeface="Cambria Math"/>
                                    </a:rPr>
                                    <m:t>ℰ</m:t>
                                  </m:r>
                                </m:e>
                              </m:acc>
                            </m:e>
                            <m:sub>
                              <m:r>
                                <a:rPr lang="it-IT" sz="1800" b="0" smtClean="0">
                                  <a:solidFill>
                                    <a:srgbClr val="7030A0"/>
                                  </a:solidFill>
                                  <a:latin typeface="Cambria Math"/>
                                </a:rPr>
                                <m:t>𝑛</m:t>
                              </m:r>
                            </m:sub>
                          </m:sSub>
                        </m:e>
                      </m:d>
                    </m:oMath>
                  </m:oMathPara>
                </a14:m>
                <a:endParaRPr lang="it-IT" sz="1800" b="0" i="0" dirty="0">
                  <a:solidFill>
                    <a:srgbClr val="7030A0"/>
                  </a:solidFill>
                  <a:latin typeface="Calibri"/>
                </a:endParaRPr>
              </a:p>
            </p:txBody>
          </p:sp>
        </mc:Choice>
        <mc:Fallback>
          <p:sp>
            <p:nvSpPr>
              <p:cNvPr id="18" name="CasellaDiTesto 17"/>
              <p:cNvSpPr txBox="1">
                <a:spLocks noRot="1" noChangeAspect="1" noMove="1" noResize="1" noEditPoints="1" noAdjustHandles="1" noChangeArrowheads="1" noChangeShapeType="1" noTextEdit="1"/>
              </p:cNvSpPr>
              <p:nvPr/>
            </p:nvSpPr>
            <p:spPr>
              <a:xfrm>
                <a:off x="6524461" y="2348880"/>
                <a:ext cx="1732334" cy="724622"/>
              </a:xfrm>
              <a:prstGeom prst="rect">
                <a:avLst/>
              </a:prstGeom>
              <a:blipFill rotWithShape="0">
                <a:blip r:embed="rId5"/>
                <a:stretch>
                  <a:fillRect r="-126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9" name="CasellaDiTesto 18"/>
              <p:cNvSpPr txBox="1"/>
              <p:nvPr/>
            </p:nvSpPr>
            <p:spPr>
              <a:xfrm>
                <a:off x="6523810" y="3352450"/>
                <a:ext cx="1720599" cy="724622"/>
              </a:xfrm>
              <a:prstGeom prst="rect">
                <a:avLst/>
              </a:prstGeom>
              <a:noFill/>
            </p:spPr>
            <p:txBody>
              <a:bodyPr wrap="none" rtlCol="0">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it-IT" sz="1800" b="0" smtClean="0">
                          <a:solidFill>
                            <a:srgbClr val="6BB76D">
                              <a:lumMod val="75000"/>
                            </a:srgbClr>
                          </a:solidFill>
                          <a:latin typeface="Cambria Math"/>
                        </a:rPr>
                        <m:t>𝑅𝑒</m:t>
                      </m:r>
                      <m:d>
                        <m:dPr>
                          <m:begChr m:val="{"/>
                          <m:endChr m:val="}"/>
                          <m:ctrlPr>
                            <a:rPr lang="it-IT" sz="1800" b="0" i="1" smtClean="0">
                              <a:solidFill>
                                <a:srgbClr val="6BB76D">
                                  <a:lumMod val="75000"/>
                                </a:srgbClr>
                              </a:solidFill>
                              <a:latin typeface="Cambria Math" panose="02040503050406030204" pitchFamily="18" charset="0"/>
                            </a:rPr>
                          </m:ctrlPr>
                        </m:dPr>
                        <m:e>
                          <m:sSub>
                            <m:sSubPr>
                              <m:ctrlPr>
                                <a:rPr lang="it-IT" sz="1800" i="1" smtClean="0">
                                  <a:solidFill>
                                    <a:srgbClr val="6BB76D">
                                      <a:lumMod val="75000"/>
                                    </a:srgbClr>
                                  </a:solidFill>
                                  <a:latin typeface="Cambria Math" panose="02040503050406030204" pitchFamily="18" charset="0"/>
                                </a:rPr>
                              </m:ctrlPr>
                            </m:sSubPr>
                            <m:e>
                              <m:r>
                                <a:rPr lang="it-IT" sz="1800">
                                  <a:solidFill>
                                    <a:srgbClr val="6BB76D">
                                      <a:lumMod val="75000"/>
                                    </a:srgbClr>
                                  </a:solidFill>
                                  <a:latin typeface="Cambria Math"/>
                                  <a:ea typeface="Cambria Math"/>
                                </a:rPr>
                                <m:t>𝓗</m:t>
                              </m:r>
                            </m:e>
                            <m:sub>
                              <m:r>
                                <a:rPr lang="it-IT" sz="1800" smtClean="0">
                                  <a:solidFill>
                                    <a:srgbClr val="6BB76D">
                                      <a:lumMod val="75000"/>
                                    </a:srgbClr>
                                  </a:solidFill>
                                  <a:latin typeface="Cambria Math"/>
                                </a:rPr>
                                <m:t>𝒑</m:t>
                              </m:r>
                            </m:sub>
                          </m:sSub>
                          <m:r>
                            <a:rPr lang="it-IT" sz="1800" b="0" smtClean="0">
                              <a:solidFill>
                                <a:srgbClr val="6BB76D">
                                  <a:lumMod val="75000"/>
                                </a:srgbClr>
                              </a:solidFill>
                              <a:latin typeface="Cambria Math"/>
                            </a:rPr>
                            <m:t>, </m:t>
                          </m:r>
                          <m:sSub>
                            <m:sSubPr>
                              <m:ctrlPr>
                                <a:rPr lang="it-IT" sz="1800" i="1" smtClean="0">
                                  <a:solidFill>
                                    <a:srgbClr val="6BB76D">
                                      <a:lumMod val="75000"/>
                                    </a:srgbClr>
                                  </a:solidFill>
                                  <a:latin typeface="Cambria Math" panose="02040503050406030204" pitchFamily="18" charset="0"/>
                                </a:rPr>
                              </m:ctrlPr>
                            </m:sSubPr>
                            <m:e>
                              <m:acc>
                                <m:accPr>
                                  <m:chr m:val="̃"/>
                                  <m:ctrlPr>
                                    <a:rPr lang="it-IT" sz="1800" i="1" smtClean="0">
                                      <a:solidFill>
                                        <a:srgbClr val="6BB76D">
                                          <a:lumMod val="75000"/>
                                        </a:srgbClr>
                                      </a:solidFill>
                                      <a:latin typeface="Cambria Math" panose="02040503050406030204" pitchFamily="18" charset="0"/>
                                    </a:rPr>
                                  </m:ctrlPr>
                                </m:accPr>
                                <m:e>
                                  <m:r>
                                    <a:rPr lang="it-IT" sz="1800">
                                      <a:solidFill>
                                        <a:srgbClr val="6BB76D">
                                          <a:lumMod val="75000"/>
                                        </a:srgbClr>
                                      </a:solidFill>
                                      <a:latin typeface="Cambria Math"/>
                                      <a:ea typeface="Cambria Math"/>
                                    </a:rPr>
                                    <m:t>𝓗</m:t>
                                  </m:r>
                                </m:e>
                              </m:acc>
                            </m:e>
                            <m:sub>
                              <m:r>
                                <a:rPr lang="it-IT" sz="1800" smtClean="0">
                                  <a:solidFill>
                                    <a:srgbClr val="6BB76D">
                                      <a:lumMod val="75000"/>
                                    </a:srgbClr>
                                  </a:solidFill>
                                  <a:latin typeface="Cambria Math"/>
                                </a:rPr>
                                <m:t>𝒑</m:t>
                              </m:r>
                            </m:sub>
                          </m:sSub>
                          <m:r>
                            <a:rPr lang="it-IT" sz="1800" b="0" smtClean="0">
                              <a:solidFill>
                                <a:srgbClr val="6BB76D">
                                  <a:lumMod val="75000"/>
                                </a:srgbClr>
                              </a:solidFill>
                              <a:latin typeface="Cambria Math"/>
                            </a:rPr>
                            <m:t>, </m:t>
                          </m:r>
                        </m:e>
                      </m:d>
                    </m:oMath>
                  </m:oMathPara>
                </a14:m>
                <a:endParaRPr lang="it-IT" sz="1800" b="0" i="0" dirty="0" smtClean="0">
                  <a:solidFill>
                    <a:srgbClr val="6BB76D">
                      <a:lumMod val="75000"/>
                    </a:srgbClr>
                  </a:solidFill>
                  <a:latin typeface="Calibri"/>
                </a:endParaRPr>
              </a:p>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it-IT" sz="1800" b="0" smtClean="0">
                          <a:solidFill>
                            <a:srgbClr val="7030A0"/>
                          </a:solidFill>
                          <a:latin typeface="Cambria Math"/>
                        </a:rPr>
                        <m:t>𝑅𝑒</m:t>
                      </m:r>
                      <m:d>
                        <m:dPr>
                          <m:begChr m:val="{"/>
                          <m:endChr m:val="}"/>
                          <m:ctrlPr>
                            <a:rPr lang="it-IT" sz="1800" b="0" i="1">
                              <a:solidFill>
                                <a:srgbClr val="7030A0"/>
                              </a:solidFill>
                              <a:latin typeface="Cambria Math" panose="02040503050406030204" pitchFamily="18" charset="0"/>
                            </a:rPr>
                          </m:ctrlPr>
                        </m:dPr>
                        <m:e>
                          <m:sSub>
                            <m:sSubPr>
                              <m:ctrlPr>
                                <a:rPr lang="it-IT" sz="1800" i="1">
                                  <a:solidFill>
                                    <a:srgbClr val="7030A0"/>
                                  </a:solidFill>
                                  <a:latin typeface="Cambria Math" panose="02040503050406030204" pitchFamily="18" charset="0"/>
                                </a:rPr>
                              </m:ctrlPr>
                            </m:sSubPr>
                            <m:e>
                              <m:r>
                                <a:rPr lang="it-IT" sz="1800">
                                  <a:solidFill>
                                    <a:srgbClr val="7030A0"/>
                                  </a:solidFill>
                                  <a:latin typeface="Cambria Math"/>
                                  <a:ea typeface="Cambria Math"/>
                                </a:rPr>
                                <m:t>𝓗</m:t>
                              </m:r>
                            </m:e>
                            <m:sub>
                              <m:r>
                                <a:rPr lang="it-IT" sz="1800" smtClean="0">
                                  <a:solidFill>
                                    <a:srgbClr val="7030A0"/>
                                  </a:solidFill>
                                  <a:latin typeface="Cambria Math"/>
                                </a:rPr>
                                <m:t>𝒏</m:t>
                              </m:r>
                            </m:sub>
                          </m:sSub>
                          <m:r>
                            <a:rPr lang="it-IT" sz="1800" b="0">
                              <a:solidFill>
                                <a:srgbClr val="7030A0"/>
                              </a:solidFill>
                              <a:latin typeface="Cambria Math"/>
                            </a:rPr>
                            <m:t>,</m:t>
                          </m:r>
                          <m:sSub>
                            <m:sSubPr>
                              <m:ctrlPr>
                                <a:rPr lang="it-IT" sz="1800" b="0" i="1">
                                  <a:solidFill>
                                    <a:srgbClr val="7030A0"/>
                                  </a:solidFill>
                                  <a:latin typeface="Cambria Math" panose="02040503050406030204" pitchFamily="18" charset="0"/>
                                </a:rPr>
                              </m:ctrlPr>
                            </m:sSubPr>
                            <m:e>
                              <m:r>
                                <a:rPr lang="it-IT" sz="1800" b="0">
                                  <a:solidFill>
                                    <a:srgbClr val="7030A0"/>
                                  </a:solidFill>
                                  <a:latin typeface="Cambria Math"/>
                                  <a:ea typeface="Cambria Math"/>
                                </a:rPr>
                                <m:t>ℰ</m:t>
                              </m:r>
                            </m:e>
                            <m:sub>
                              <m:r>
                                <a:rPr lang="it-IT" sz="1800" b="0">
                                  <a:solidFill>
                                    <a:srgbClr val="7030A0"/>
                                  </a:solidFill>
                                  <a:latin typeface="Cambria Math"/>
                                </a:rPr>
                                <m:t>𝑛</m:t>
                              </m:r>
                            </m:sub>
                          </m:sSub>
                          <m:r>
                            <a:rPr lang="it-IT" sz="1800" b="0" smtClean="0">
                              <a:solidFill>
                                <a:srgbClr val="7030A0"/>
                              </a:solidFill>
                              <a:latin typeface="Cambria Math"/>
                            </a:rPr>
                            <m:t>,</m:t>
                          </m:r>
                          <m:sSub>
                            <m:sSubPr>
                              <m:ctrlPr>
                                <a:rPr lang="it-IT" sz="1800" b="0" i="1">
                                  <a:solidFill>
                                    <a:srgbClr val="7030A0"/>
                                  </a:solidFill>
                                  <a:latin typeface="Cambria Math" panose="02040503050406030204" pitchFamily="18" charset="0"/>
                                </a:rPr>
                              </m:ctrlPr>
                            </m:sSubPr>
                            <m:e>
                              <m:acc>
                                <m:accPr>
                                  <m:chr m:val="̃"/>
                                  <m:ctrlPr>
                                    <a:rPr lang="it-IT" sz="1800" b="0" i="1">
                                      <a:solidFill>
                                        <a:srgbClr val="7030A0"/>
                                      </a:solidFill>
                                      <a:latin typeface="Cambria Math" panose="02040503050406030204" pitchFamily="18" charset="0"/>
                                    </a:rPr>
                                  </m:ctrlPr>
                                </m:accPr>
                                <m:e>
                                  <m:r>
                                    <a:rPr lang="it-IT" sz="1800" b="0">
                                      <a:solidFill>
                                        <a:srgbClr val="7030A0"/>
                                      </a:solidFill>
                                      <a:latin typeface="Cambria Math"/>
                                      <a:ea typeface="Cambria Math"/>
                                    </a:rPr>
                                    <m:t>𝓔</m:t>
                                  </m:r>
                                </m:e>
                              </m:acc>
                            </m:e>
                            <m:sub>
                              <m:r>
                                <a:rPr lang="it-IT" sz="1800" b="0" smtClean="0">
                                  <a:solidFill>
                                    <a:srgbClr val="7030A0"/>
                                  </a:solidFill>
                                  <a:latin typeface="Cambria Math"/>
                                </a:rPr>
                                <m:t>𝑛</m:t>
                              </m:r>
                            </m:sub>
                          </m:sSub>
                        </m:e>
                      </m:d>
                    </m:oMath>
                  </m:oMathPara>
                </a14:m>
                <a:endParaRPr lang="it-IT" sz="1800" b="0" i="0" dirty="0">
                  <a:solidFill>
                    <a:srgbClr val="7030A0"/>
                  </a:solidFill>
                  <a:latin typeface="Calibri"/>
                </a:endParaRPr>
              </a:p>
            </p:txBody>
          </p:sp>
        </mc:Choice>
        <mc:Fallback>
          <p:sp>
            <p:nvSpPr>
              <p:cNvPr id="19" name="CasellaDiTesto 18"/>
              <p:cNvSpPr txBox="1">
                <a:spLocks noRot="1" noChangeAspect="1" noMove="1" noResize="1" noEditPoints="1" noAdjustHandles="1" noChangeArrowheads="1" noChangeShapeType="1" noTextEdit="1"/>
              </p:cNvSpPr>
              <p:nvPr/>
            </p:nvSpPr>
            <p:spPr>
              <a:xfrm>
                <a:off x="6523810" y="3352450"/>
                <a:ext cx="1720599" cy="724622"/>
              </a:xfrm>
              <a:prstGeom prst="rect">
                <a:avLst/>
              </a:prstGeom>
              <a:blipFill rotWithShape="0">
                <a:blip r:embed="rId6"/>
                <a:stretch>
                  <a:fillRect r="-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0" name="CasellaDiTesto 19"/>
              <p:cNvSpPr txBox="1"/>
              <p:nvPr/>
            </p:nvSpPr>
            <p:spPr>
              <a:xfrm>
                <a:off x="6523810" y="4221088"/>
                <a:ext cx="1386790" cy="690317"/>
              </a:xfrm>
              <a:prstGeom prst="rect">
                <a:avLst/>
              </a:prstGeom>
              <a:noFill/>
            </p:spPr>
            <p:txBody>
              <a:bodyPr wrap="none" rtlCol="0">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it-IT" sz="1800" b="0" smtClean="0">
                          <a:solidFill>
                            <a:srgbClr val="6BB76D">
                              <a:lumMod val="75000"/>
                            </a:srgbClr>
                          </a:solidFill>
                          <a:latin typeface="Cambria Math"/>
                        </a:rPr>
                        <m:t>𝐼𝑚</m:t>
                      </m:r>
                      <m:d>
                        <m:dPr>
                          <m:begChr m:val="{"/>
                          <m:endChr m:val="}"/>
                          <m:ctrlPr>
                            <a:rPr lang="it-IT" sz="1800" b="0" i="1" smtClean="0">
                              <a:solidFill>
                                <a:srgbClr val="6BB76D">
                                  <a:lumMod val="75000"/>
                                </a:srgbClr>
                              </a:solidFill>
                              <a:latin typeface="Cambria Math" panose="02040503050406030204" pitchFamily="18" charset="0"/>
                            </a:rPr>
                          </m:ctrlPr>
                        </m:dPr>
                        <m:e>
                          <m:sSub>
                            <m:sSubPr>
                              <m:ctrlPr>
                                <a:rPr lang="it-IT" sz="1800" i="1" smtClean="0">
                                  <a:solidFill>
                                    <a:srgbClr val="6BB76D">
                                      <a:lumMod val="75000"/>
                                    </a:srgbClr>
                                  </a:solidFill>
                                  <a:latin typeface="Cambria Math" panose="02040503050406030204" pitchFamily="18" charset="0"/>
                                </a:rPr>
                              </m:ctrlPr>
                            </m:sSubPr>
                            <m:e>
                              <m:r>
                                <a:rPr lang="it-IT" sz="1800">
                                  <a:solidFill>
                                    <a:srgbClr val="6BB76D">
                                      <a:lumMod val="75000"/>
                                    </a:srgbClr>
                                  </a:solidFill>
                                  <a:latin typeface="Cambria Math"/>
                                  <a:ea typeface="Cambria Math"/>
                                </a:rPr>
                                <m:t>𝓗</m:t>
                              </m:r>
                            </m:e>
                            <m:sub>
                              <m:r>
                                <a:rPr lang="it-IT" sz="1800" smtClean="0">
                                  <a:solidFill>
                                    <a:srgbClr val="6BB76D">
                                      <a:lumMod val="75000"/>
                                    </a:srgbClr>
                                  </a:solidFill>
                                  <a:latin typeface="Cambria Math"/>
                                </a:rPr>
                                <m:t>𝒑</m:t>
                              </m:r>
                            </m:sub>
                          </m:sSub>
                          <m:r>
                            <a:rPr lang="it-IT" sz="1800" b="0" smtClean="0">
                              <a:solidFill>
                                <a:srgbClr val="6BB76D">
                                  <a:lumMod val="75000"/>
                                </a:srgbClr>
                              </a:solidFill>
                              <a:latin typeface="Cambria Math"/>
                            </a:rPr>
                            <m:t>, </m:t>
                          </m:r>
                          <m:sSub>
                            <m:sSubPr>
                              <m:ctrlPr>
                                <a:rPr lang="it-IT" sz="1800" i="1" smtClean="0">
                                  <a:solidFill>
                                    <a:srgbClr val="6BB76D">
                                      <a:lumMod val="75000"/>
                                    </a:srgbClr>
                                  </a:solidFill>
                                  <a:latin typeface="Cambria Math" panose="02040503050406030204" pitchFamily="18" charset="0"/>
                                </a:rPr>
                              </m:ctrlPr>
                            </m:sSubPr>
                            <m:e>
                              <m:r>
                                <a:rPr lang="it-IT" sz="1800">
                                  <a:solidFill>
                                    <a:srgbClr val="6BB76D">
                                      <a:lumMod val="75000"/>
                                    </a:srgbClr>
                                  </a:solidFill>
                                  <a:latin typeface="Cambria Math"/>
                                  <a:ea typeface="Cambria Math"/>
                                </a:rPr>
                                <m:t>𝓔</m:t>
                              </m:r>
                            </m:e>
                            <m:sub>
                              <m:r>
                                <a:rPr lang="it-IT" sz="1800" smtClean="0">
                                  <a:solidFill>
                                    <a:srgbClr val="6BB76D">
                                      <a:lumMod val="75000"/>
                                    </a:srgbClr>
                                  </a:solidFill>
                                  <a:latin typeface="Cambria Math"/>
                                </a:rPr>
                                <m:t>𝒑</m:t>
                              </m:r>
                            </m:sub>
                          </m:sSub>
                        </m:e>
                      </m:d>
                    </m:oMath>
                  </m:oMathPara>
                </a14:m>
                <a:endParaRPr lang="en-US" sz="1800" i="1" dirty="0" smtClean="0">
                  <a:solidFill>
                    <a:srgbClr val="6BB76D">
                      <a:lumMod val="75000"/>
                    </a:srgbClr>
                  </a:solidFill>
                  <a:latin typeface="Cambria Math" panose="02040503050406030204" pitchFamily="18" charset="0"/>
                </a:endParaRPr>
              </a:p>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it-IT" sz="1800" b="0" smtClean="0">
                          <a:solidFill>
                            <a:srgbClr val="7030A0"/>
                          </a:solidFill>
                          <a:latin typeface="Cambria Math"/>
                        </a:rPr>
                        <m:t>𝐼𝑚</m:t>
                      </m:r>
                      <m:d>
                        <m:dPr>
                          <m:begChr m:val="{"/>
                          <m:endChr m:val="}"/>
                          <m:ctrlPr>
                            <a:rPr lang="it-IT" sz="1800" b="0" i="1">
                              <a:solidFill>
                                <a:srgbClr val="7030A0"/>
                              </a:solidFill>
                              <a:latin typeface="Cambria Math" panose="02040503050406030204" pitchFamily="18" charset="0"/>
                            </a:rPr>
                          </m:ctrlPr>
                        </m:dPr>
                        <m:e>
                          <m:sSub>
                            <m:sSubPr>
                              <m:ctrlPr>
                                <a:rPr lang="it-IT" sz="1800" i="1">
                                  <a:solidFill>
                                    <a:srgbClr val="7030A0"/>
                                  </a:solidFill>
                                  <a:latin typeface="Cambria Math" panose="02040503050406030204" pitchFamily="18" charset="0"/>
                                </a:rPr>
                              </m:ctrlPr>
                            </m:sSubPr>
                            <m:e>
                              <m:r>
                                <a:rPr lang="it-IT" sz="1800">
                                  <a:solidFill>
                                    <a:srgbClr val="7030A0"/>
                                  </a:solidFill>
                                  <a:latin typeface="Cambria Math"/>
                                  <a:ea typeface="Cambria Math"/>
                                </a:rPr>
                                <m:t>𝓗</m:t>
                              </m:r>
                            </m:e>
                            <m:sub>
                              <m:r>
                                <a:rPr lang="it-IT" sz="1800" smtClean="0">
                                  <a:solidFill>
                                    <a:srgbClr val="7030A0"/>
                                  </a:solidFill>
                                  <a:latin typeface="Cambria Math"/>
                                </a:rPr>
                                <m:t>𝒏</m:t>
                              </m:r>
                            </m:sub>
                          </m:sSub>
                        </m:e>
                      </m:d>
                    </m:oMath>
                  </m:oMathPara>
                </a14:m>
                <a:endParaRPr lang="it-IT" sz="1800" b="0" i="0" dirty="0">
                  <a:solidFill>
                    <a:srgbClr val="7030A0"/>
                  </a:solidFill>
                  <a:latin typeface="Calibri"/>
                </a:endParaRPr>
              </a:p>
            </p:txBody>
          </p:sp>
        </mc:Choice>
        <mc:Fallback>
          <p:sp>
            <p:nvSpPr>
              <p:cNvPr id="20" name="CasellaDiTesto 19"/>
              <p:cNvSpPr txBox="1">
                <a:spLocks noRot="1" noChangeAspect="1" noMove="1" noResize="1" noEditPoints="1" noAdjustHandles="1" noChangeArrowheads="1" noChangeShapeType="1" noTextEdit="1"/>
              </p:cNvSpPr>
              <p:nvPr/>
            </p:nvSpPr>
            <p:spPr>
              <a:xfrm>
                <a:off x="6523810" y="4221088"/>
                <a:ext cx="1386790" cy="690317"/>
              </a:xfrm>
              <a:prstGeom prst="rect">
                <a:avLst/>
              </a:prstGeom>
              <a:blipFill rotWithShape="0">
                <a:blip r:embed="rId7"/>
                <a:stretch>
                  <a:fillRect/>
                </a:stretch>
              </a:blipFill>
            </p:spPr>
            <p:txBody>
              <a:bodyPr/>
              <a:lstStyle/>
              <a:p>
                <a:r>
                  <a:rPr lang="en-US">
                    <a:noFill/>
                  </a:rPr>
                  <a:t> </a:t>
                </a:r>
              </a:p>
            </p:txBody>
          </p:sp>
        </mc:Fallback>
      </mc:AlternateContent>
      <p:sp>
        <p:nvSpPr>
          <p:cNvPr id="14" name="标题 1"/>
          <p:cNvSpPr>
            <a:spLocks noGrp="1"/>
          </p:cNvSpPr>
          <p:nvPr>
            <p:ph type="title"/>
          </p:nvPr>
        </p:nvSpPr>
        <p:spPr>
          <a:xfrm>
            <a:off x="467544" y="188640"/>
            <a:ext cx="8229600" cy="511156"/>
          </a:xfrm>
        </p:spPr>
        <p:txBody>
          <a:bodyPr>
            <a:noAutofit/>
          </a:bodyPr>
          <a:lstStyle/>
          <a:p>
            <a:r>
              <a:rPr lang="en-US" altLang="zh-CN" sz="3600" dirty="0" smtClean="0">
                <a:latin typeface="Arial Black" pitchFamily="34" charset="0"/>
              </a:rPr>
              <a:t>GPD Study @ SoLID</a:t>
            </a:r>
            <a:endParaRPr lang="zh-CN" altLang="en-US" sz="3600" dirty="0">
              <a:latin typeface="Arial Black" pitchFamily="34" charset="0"/>
            </a:endParaRPr>
          </a:p>
        </p:txBody>
      </p:sp>
      <p:sp>
        <p:nvSpPr>
          <p:cNvPr id="15" name="Rettangolo 1"/>
          <p:cNvSpPr/>
          <p:nvPr/>
        </p:nvSpPr>
        <p:spPr>
          <a:xfrm>
            <a:off x="285720" y="857232"/>
            <a:ext cx="6020878" cy="338554"/>
          </a:xfrm>
          <a:prstGeom prst="rect">
            <a:avLst/>
          </a:prstGeom>
        </p:spPr>
        <p:txBody>
          <a:bodyPr wrap="square">
            <a:spAutoFit/>
          </a:bodyPr>
          <a:lstStyle/>
          <a:p>
            <a:pPr marL="411480" indent="-342900" eaLnBrk="1" fontAlgn="auto" hangingPunct="1">
              <a:spcBef>
                <a:spcPts val="0"/>
              </a:spcBef>
              <a:spcAft>
                <a:spcPts val="0"/>
              </a:spcAft>
              <a:buFont typeface="Wingdings" pitchFamily="2" charset="2"/>
              <a:buChar char="Ø"/>
            </a:pPr>
            <a:r>
              <a:rPr lang="it-IT" sz="1600" b="0" i="0" dirty="0" smtClean="0">
                <a:latin typeface="Comic Sans MS" pitchFamily="66" charset="0"/>
                <a:sym typeface="Symbol"/>
              </a:rPr>
              <a:t>DVCS with polarized electron beam and targets:</a:t>
            </a:r>
            <a:endParaRPr lang="it-IT" sz="1600" b="0" i="0" dirty="0">
              <a:latin typeface="Comic Sans MS" pitchFamily="66" charset="0"/>
              <a:sym typeface="Symbol"/>
            </a:endParaRPr>
          </a:p>
        </p:txBody>
      </p:sp>
      <p:sp>
        <p:nvSpPr>
          <p:cNvPr id="2" name="Left Brace 1"/>
          <p:cNvSpPr/>
          <p:nvPr/>
        </p:nvSpPr>
        <p:spPr>
          <a:xfrm>
            <a:off x="6373424" y="1545508"/>
            <a:ext cx="191040" cy="5040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e 15"/>
          <p:cNvSpPr/>
          <p:nvPr/>
        </p:nvSpPr>
        <p:spPr>
          <a:xfrm>
            <a:off x="6398408" y="2474189"/>
            <a:ext cx="191040" cy="5040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p:cNvSpPr/>
          <p:nvPr/>
        </p:nvSpPr>
        <p:spPr>
          <a:xfrm>
            <a:off x="6398408" y="3508384"/>
            <a:ext cx="191040" cy="5040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Left Brace 20"/>
          <p:cNvSpPr/>
          <p:nvPr/>
        </p:nvSpPr>
        <p:spPr>
          <a:xfrm>
            <a:off x="6398408" y="4358315"/>
            <a:ext cx="191040" cy="5040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xmlns="" Requires="a14">
          <p:sp>
            <p:nvSpPr>
              <p:cNvPr id="23" name="CasellaDiTesto 19"/>
              <p:cNvSpPr txBox="1"/>
              <p:nvPr/>
            </p:nvSpPr>
            <p:spPr>
              <a:xfrm>
                <a:off x="6493928" y="5291279"/>
                <a:ext cx="1333122" cy="690317"/>
              </a:xfrm>
              <a:prstGeom prst="rect">
                <a:avLst/>
              </a:prstGeom>
              <a:noFill/>
            </p:spPr>
            <p:txBody>
              <a:bodyPr wrap="none" rtlCol="0">
                <a:spAutoFit/>
              </a:bodyPr>
              <a:lstStyle/>
              <a:p>
                <a:pPr eaLnBrk="1" fontAlgn="auto" hangingPunct="1">
                  <a:spcBef>
                    <a:spcPts val="0"/>
                  </a:spcBef>
                  <a:spcAft>
                    <a:spcPts val="0"/>
                  </a:spcAft>
                </a:pPr>
                <a:r>
                  <a:rPr lang="it-IT" sz="1800" i="1" dirty="0" smtClean="0">
                    <a:solidFill>
                      <a:srgbClr val="6BB76D">
                        <a:lumMod val="75000"/>
                      </a:srgbClr>
                    </a:solidFill>
                  </a:rPr>
                  <a:t>Re</a:t>
                </a:r>
                <a14:m>
                  <m:oMath xmlns:m="http://schemas.openxmlformats.org/officeDocument/2006/math">
                    <m:d>
                      <m:dPr>
                        <m:begChr m:val="{"/>
                        <m:endChr m:val="}"/>
                        <m:ctrlPr>
                          <a:rPr lang="it-IT" sz="1800" b="1" i="1" smtClean="0">
                            <a:solidFill>
                              <a:srgbClr val="6BB76D">
                                <a:lumMod val="75000"/>
                              </a:srgbClr>
                            </a:solidFill>
                            <a:latin typeface="Cambria Math" panose="02040503050406030204" pitchFamily="18" charset="0"/>
                          </a:rPr>
                        </m:ctrlPr>
                      </m:dPr>
                      <m:e>
                        <m:sSub>
                          <m:sSubPr>
                            <m:ctrlPr>
                              <a:rPr lang="it-IT" sz="1800" b="1" i="1" smtClean="0">
                                <a:solidFill>
                                  <a:srgbClr val="6BB76D">
                                    <a:lumMod val="75000"/>
                                  </a:srgbClr>
                                </a:solidFill>
                                <a:latin typeface="Cambria Math" panose="02040503050406030204" pitchFamily="18" charset="0"/>
                              </a:rPr>
                            </m:ctrlPr>
                          </m:sSubPr>
                          <m:e>
                            <m:r>
                              <a:rPr lang="it-IT" sz="1800" b="1" i="1">
                                <a:solidFill>
                                  <a:srgbClr val="6BB76D">
                                    <a:lumMod val="75000"/>
                                  </a:srgbClr>
                                </a:solidFill>
                                <a:latin typeface="Cambria Math"/>
                                <a:ea typeface="Cambria Math"/>
                              </a:rPr>
                              <m:t>𝓗</m:t>
                            </m:r>
                          </m:e>
                          <m:sub>
                            <m:r>
                              <a:rPr lang="it-IT" sz="1800" b="1" i="1" smtClean="0">
                                <a:solidFill>
                                  <a:srgbClr val="6BB76D">
                                    <a:lumMod val="75000"/>
                                  </a:srgbClr>
                                </a:solidFill>
                                <a:latin typeface="Cambria Math"/>
                              </a:rPr>
                              <m:t>𝒑</m:t>
                            </m:r>
                          </m:sub>
                        </m:sSub>
                        <m:r>
                          <a:rPr lang="it-IT" sz="1800" b="1" i="1" smtClean="0">
                            <a:solidFill>
                              <a:srgbClr val="6BB76D">
                                <a:lumMod val="75000"/>
                              </a:srgbClr>
                            </a:solidFill>
                            <a:latin typeface="Cambria Math"/>
                          </a:rPr>
                          <m:t>, </m:t>
                        </m:r>
                        <m:sSub>
                          <m:sSubPr>
                            <m:ctrlPr>
                              <a:rPr lang="it-IT" sz="1800" b="1" i="1" smtClean="0">
                                <a:solidFill>
                                  <a:srgbClr val="6BB76D">
                                    <a:lumMod val="75000"/>
                                  </a:srgbClr>
                                </a:solidFill>
                                <a:latin typeface="Cambria Math" panose="02040503050406030204" pitchFamily="18" charset="0"/>
                              </a:rPr>
                            </m:ctrlPr>
                          </m:sSubPr>
                          <m:e>
                            <m:r>
                              <a:rPr lang="it-IT" sz="1800" b="1" i="1">
                                <a:solidFill>
                                  <a:srgbClr val="6BB76D">
                                    <a:lumMod val="75000"/>
                                  </a:srgbClr>
                                </a:solidFill>
                                <a:latin typeface="Cambria Math"/>
                                <a:ea typeface="Cambria Math"/>
                              </a:rPr>
                              <m:t>𝓔</m:t>
                            </m:r>
                          </m:e>
                          <m:sub>
                            <m:r>
                              <a:rPr lang="it-IT" sz="1800" b="1" i="1" smtClean="0">
                                <a:solidFill>
                                  <a:srgbClr val="6BB76D">
                                    <a:lumMod val="75000"/>
                                  </a:srgbClr>
                                </a:solidFill>
                                <a:latin typeface="Cambria Math"/>
                              </a:rPr>
                              <m:t>𝒑</m:t>
                            </m:r>
                          </m:sub>
                        </m:sSub>
                      </m:e>
                    </m:d>
                  </m:oMath>
                </a14:m>
                <a:endParaRPr lang="en-US" sz="1800" b="1" i="1" dirty="0" smtClean="0">
                  <a:solidFill>
                    <a:srgbClr val="6BB76D">
                      <a:lumMod val="75000"/>
                    </a:srgbClr>
                  </a:solidFill>
                  <a:latin typeface="Cambria Math" panose="02040503050406030204" pitchFamily="18" charset="0"/>
                </a:endParaRPr>
              </a:p>
              <a:p>
                <a:r>
                  <a:rPr lang="it-IT" sz="1800" i="1" dirty="0" smtClean="0">
                    <a:solidFill>
                      <a:srgbClr val="7030A0"/>
                    </a:solidFill>
                  </a:rPr>
                  <a:t>Re</a:t>
                </a:r>
                <a14:m>
                  <m:oMath xmlns:m="http://schemas.openxmlformats.org/officeDocument/2006/math">
                    <m:d>
                      <m:dPr>
                        <m:begChr m:val="{"/>
                        <m:endChr m:val="}"/>
                        <m:ctrlPr>
                          <a:rPr lang="it-IT" sz="1800" b="1" i="1" smtClean="0">
                            <a:solidFill>
                              <a:srgbClr val="7030A0"/>
                            </a:solidFill>
                            <a:latin typeface="Cambria Math" panose="02040503050406030204" pitchFamily="18" charset="0"/>
                          </a:rPr>
                        </m:ctrlPr>
                      </m:dPr>
                      <m:e>
                        <m:sSub>
                          <m:sSubPr>
                            <m:ctrlPr>
                              <a:rPr lang="it-IT" sz="1800" b="1" i="1">
                                <a:solidFill>
                                  <a:srgbClr val="7030A0"/>
                                </a:solidFill>
                                <a:latin typeface="Cambria Math" panose="02040503050406030204" pitchFamily="18" charset="0"/>
                              </a:rPr>
                            </m:ctrlPr>
                          </m:sSubPr>
                          <m:e>
                            <m:r>
                              <a:rPr lang="it-IT" sz="1800" b="1" i="1">
                                <a:solidFill>
                                  <a:srgbClr val="7030A0"/>
                                </a:solidFill>
                                <a:latin typeface="Cambria Math"/>
                                <a:ea typeface="Cambria Math"/>
                              </a:rPr>
                              <m:t>𝓗</m:t>
                            </m:r>
                          </m:e>
                          <m:sub>
                            <m:r>
                              <a:rPr lang="it-IT" sz="1800" b="1" i="1" smtClean="0">
                                <a:solidFill>
                                  <a:srgbClr val="7030A0"/>
                                </a:solidFill>
                                <a:latin typeface="Cambria Math"/>
                              </a:rPr>
                              <m:t>𝒏</m:t>
                            </m:r>
                          </m:sub>
                        </m:sSub>
                      </m:e>
                    </m:d>
                  </m:oMath>
                </a14:m>
                <a:endParaRPr lang="it-IT" sz="1800" b="1" i="1" dirty="0">
                  <a:solidFill>
                    <a:srgbClr val="7030A0"/>
                  </a:solidFill>
                  <a:latin typeface="Calibri"/>
                </a:endParaRPr>
              </a:p>
            </p:txBody>
          </p:sp>
        </mc:Choice>
        <mc:Fallback>
          <p:sp>
            <p:nvSpPr>
              <p:cNvPr id="23" name="CasellaDiTesto 19"/>
              <p:cNvSpPr txBox="1">
                <a:spLocks noRot="1" noChangeAspect="1" noMove="1" noResize="1" noEditPoints="1" noAdjustHandles="1" noChangeArrowheads="1" noChangeShapeType="1" noTextEdit="1"/>
              </p:cNvSpPr>
              <p:nvPr/>
            </p:nvSpPr>
            <p:spPr>
              <a:xfrm>
                <a:off x="6493928" y="5291279"/>
                <a:ext cx="1333122" cy="690317"/>
              </a:xfrm>
              <a:prstGeom prst="rect">
                <a:avLst/>
              </a:prstGeom>
              <a:blipFill rotWithShape="0">
                <a:blip r:embed="rId8"/>
                <a:stretch>
                  <a:fillRect l="-3653" b="-14159"/>
                </a:stretch>
              </a:blipFill>
            </p:spPr>
            <p:txBody>
              <a:bodyPr/>
              <a:lstStyle/>
              <a:p>
                <a:r>
                  <a:rPr lang="en-US">
                    <a:noFill/>
                  </a:rPr>
                  <a:t> </a:t>
                </a:r>
              </a:p>
            </p:txBody>
          </p:sp>
        </mc:Fallback>
      </mc:AlternateContent>
      <p:sp>
        <p:nvSpPr>
          <p:cNvPr id="24" name="Left Brace 23"/>
          <p:cNvSpPr/>
          <p:nvPr/>
        </p:nvSpPr>
        <p:spPr>
          <a:xfrm>
            <a:off x="6368526" y="5428506"/>
            <a:ext cx="191040" cy="5040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2AD8FB44-09DD-46C6-B9FF-D20F6BE587A9}" type="slidenum">
              <a:rPr lang="zh-CN" altLang="en-US" smtClean="0"/>
              <a:pPr/>
              <a:t>22</a:t>
            </a:fld>
            <a:endParaRPr lang="zh-CN" altLang="en-US"/>
          </a:p>
        </p:txBody>
      </p:sp>
      <p:graphicFrame>
        <p:nvGraphicFramePr>
          <p:cNvPr id="10" name="Object 9"/>
          <p:cNvGraphicFramePr>
            <a:graphicFrameLocks noChangeAspect="1"/>
          </p:cNvGraphicFramePr>
          <p:nvPr>
            <p:extLst>
              <p:ext uri="{D42A27DB-BD31-4B8C-83A1-F6EECF244321}">
                <p14:modId xmlns:p14="http://schemas.microsoft.com/office/powerpoint/2010/main" xmlns="" val="1158572578"/>
              </p:ext>
            </p:extLst>
          </p:nvPr>
        </p:nvGraphicFramePr>
        <p:xfrm>
          <a:off x="4114800" y="3321050"/>
          <a:ext cx="914400" cy="215900"/>
        </p:xfrm>
        <a:graphic>
          <a:graphicData uri="http://schemas.openxmlformats.org/presentationml/2006/ole">
            <p:oleObj spid="_x0000_s30742" name="Equation" r:id="rId9" imgW="914400" imgH="215640" progId="">
              <p:embed/>
            </p:oleObj>
          </a:graphicData>
        </a:graphic>
      </p:graphicFrame>
      <p:sp>
        <p:nvSpPr>
          <p:cNvPr id="13" name="TextBox 12"/>
          <p:cNvSpPr txBox="1"/>
          <p:nvPr/>
        </p:nvSpPr>
        <p:spPr>
          <a:xfrm>
            <a:off x="899592" y="5428506"/>
            <a:ext cx="4129608" cy="369332"/>
          </a:xfrm>
          <a:prstGeom prst="rect">
            <a:avLst/>
          </a:prstGeom>
          <a:noFill/>
        </p:spPr>
        <p:txBody>
          <a:bodyPr wrap="square" rtlCol="0">
            <a:spAutoFit/>
          </a:bodyPr>
          <a:lstStyle/>
          <a:p>
            <a:r>
              <a:rPr lang="en-US" dirty="0" smtClean="0">
                <a:solidFill>
                  <a:srgbClr val="FF0000"/>
                </a:solidFill>
              </a:rPr>
              <a:t>??? Needed to be added here</a:t>
            </a:r>
            <a:endParaRPr lang="en-US" dirty="0">
              <a:solidFill>
                <a:srgbClr val="FF0000"/>
              </a:solidFill>
            </a:endParaRPr>
          </a:p>
        </p:txBody>
      </p:sp>
      <p:pic>
        <p:nvPicPr>
          <p:cNvPr id="22" name="Picture 21"/>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7092281" y="-27384"/>
            <a:ext cx="2051720" cy="1559012"/>
          </a:xfrm>
          <a:prstGeom prst="rect">
            <a:avLst/>
          </a:prstGeom>
        </p:spPr>
      </p:pic>
    </p:spTree>
    <p:extLst>
      <p:ext uri="{BB962C8B-B14F-4D97-AF65-F5344CB8AC3E}">
        <p14:creationId xmlns:p14="http://schemas.microsoft.com/office/powerpoint/2010/main" xmlns="" val="7819109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467544" y="188640"/>
            <a:ext cx="8229600" cy="511156"/>
          </a:xfrm>
        </p:spPr>
        <p:txBody>
          <a:bodyPr>
            <a:noAutofit/>
          </a:bodyPr>
          <a:lstStyle/>
          <a:p>
            <a:r>
              <a:rPr lang="en-US" altLang="zh-CN" sz="3600" dirty="0" smtClean="0">
                <a:latin typeface="Arial Black" pitchFamily="34" charset="0"/>
              </a:rPr>
              <a:t>GPD Study @ SoLID</a:t>
            </a:r>
            <a:endParaRPr lang="zh-CN" altLang="en-US" sz="3600" dirty="0">
              <a:latin typeface="Arial Black" pitchFamily="34" charset="0"/>
            </a:endParaRPr>
          </a:p>
        </p:txBody>
      </p:sp>
      <p:sp>
        <p:nvSpPr>
          <p:cNvPr id="5" name="Rettangolo 1"/>
          <p:cNvSpPr/>
          <p:nvPr/>
        </p:nvSpPr>
        <p:spPr>
          <a:xfrm>
            <a:off x="285720" y="857232"/>
            <a:ext cx="8750776" cy="2062103"/>
          </a:xfrm>
          <a:prstGeom prst="rect">
            <a:avLst/>
          </a:prstGeom>
        </p:spPr>
        <p:txBody>
          <a:bodyPr wrap="square">
            <a:spAutoFit/>
          </a:bodyPr>
          <a:lstStyle/>
          <a:p>
            <a:pPr marL="411480" indent="-342900" eaLnBrk="1" fontAlgn="auto" hangingPunct="1">
              <a:spcBef>
                <a:spcPts val="0"/>
              </a:spcBef>
              <a:spcAft>
                <a:spcPts val="0"/>
              </a:spcAft>
              <a:buFont typeface="Wingdings" pitchFamily="2" charset="2"/>
              <a:buChar char="Ø"/>
            </a:pPr>
            <a:r>
              <a:rPr lang="it-IT" sz="1600" b="0" i="0" dirty="0" smtClean="0">
                <a:latin typeface="Comic Sans MS" pitchFamily="66" charset="0"/>
                <a:sym typeface="Symbol"/>
              </a:rPr>
              <a:t>DVCS with polarized neutron/proton with SoLID-SIDIS setup: </a:t>
            </a:r>
            <a:r>
              <a:rPr lang="it-IT" sz="1600" b="0" i="1" dirty="0" smtClean="0">
                <a:solidFill>
                  <a:srgbClr val="7030A0"/>
                </a:solidFill>
                <a:latin typeface="Comic Sans MS" pitchFamily="66" charset="0"/>
                <a:sym typeface="Symbol"/>
              </a:rPr>
              <a:t>(new LOIs in 2015)</a:t>
            </a:r>
          </a:p>
          <a:p>
            <a:pPr marL="411480" indent="-342900" eaLnBrk="1" fontAlgn="auto" hangingPunct="1">
              <a:spcBef>
                <a:spcPts val="0"/>
              </a:spcBef>
              <a:spcAft>
                <a:spcPts val="0"/>
              </a:spcAft>
              <a:buFont typeface="Wingdings" pitchFamily="2" charset="2"/>
              <a:buChar char="Ø"/>
            </a:pPr>
            <a:endParaRPr lang="it-IT" sz="1600" dirty="0">
              <a:latin typeface="Comic Sans MS" pitchFamily="66" charset="0"/>
              <a:sym typeface="Symbol"/>
            </a:endParaRPr>
          </a:p>
          <a:p>
            <a:pPr marL="411480" indent="-342900" eaLnBrk="1" fontAlgn="auto" hangingPunct="1">
              <a:spcBef>
                <a:spcPts val="0"/>
              </a:spcBef>
              <a:spcAft>
                <a:spcPts val="0"/>
              </a:spcAft>
              <a:buFont typeface="Wingdings" pitchFamily="2" charset="2"/>
              <a:buChar char="Ø"/>
            </a:pPr>
            <a:endParaRPr lang="it-IT" sz="1600" b="0" i="0" dirty="0" smtClean="0">
              <a:latin typeface="Comic Sans MS" pitchFamily="66" charset="0"/>
              <a:sym typeface="Symbol"/>
            </a:endParaRPr>
          </a:p>
          <a:p>
            <a:pPr marL="411480" indent="-342900" eaLnBrk="1" fontAlgn="auto" hangingPunct="1">
              <a:spcBef>
                <a:spcPts val="0"/>
              </a:spcBef>
              <a:spcAft>
                <a:spcPts val="0"/>
              </a:spcAft>
              <a:buFont typeface="Wingdings" pitchFamily="2" charset="2"/>
              <a:buChar char="Ø"/>
            </a:pPr>
            <a:endParaRPr lang="it-IT" sz="1600" dirty="0">
              <a:latin typeface="Comic Sans MS" pitchFamily="66" charset="0"/>
              <a:sym typeface="Symbol"/>
            </a:endParaRPr>
          </a:p>
          <a:p>
            <a:pPr marL="411480" indent="-342900" eaLnBrk="1" fontAlgn="auto" hangingPunct="1">
              <a:spcBef>
                <a:spcPts val="0"/>
              </a:spcBef>
              <a:spcAft>
                <a:spcPts val="0"/>
              </a:spcAft>
              <a:buFont typeface="Wingdings" pitchFamily="2" charset="2"/>
              <a:buChar char="Ø"/>
            </a:pPr>
            <a:endParaRPr lang="it-IT" sz="1600" b="0" i="0" dirty="0" smtClean="0">
              <a:latin typeface="Comic Sans MS" pitchFamily="66" charset="0"/>
              <a:sym typeface="Symbol"/>
            </a:endParaRPr>
          </a:p>
          <a:p>
            <a:pPr marL="411480" indent="-342900" eaLnBrk="1" fontAlgn="auto" hangingPunct="1">
              <a:spcBef>
                <a:spcPts val="0"/>
              </a:spcBef>
              <a:spcAft>
                <a:spcPts val="0"/>
              </a:spcAft>
              <a:buFont typeface="Wingdings" pitchFamily="2" charset="2"/>
              <a:buChar char="Ø"/>
            </a:pPr>
            <a:endParaRPr lang="it-IT" sz="1600" dirty="0">
              <a:latin typeface="Comic Sans MS" pitchFamily="66" charset="0"/>
              <a:sym typeface="Symbol"/>
            </a:endParaRPr>
          </a:p>
          <a:p>
            <a:pPr marL="411480" indent="-342900" eaLnBrk="1" fontAlgn="auto" hangingPunct="1">
              <a:spcBef>
                <a:spcPts val="0"/>
              </a:spcBef>
              <a:spcAft>
                <a:spcPts val="0"/>
              </a:spcAft>
              <a:buFont typeface="Wingdings" pitchFamily="2" charset="2"/>
              <a:buChar char="Ø"/>
            </a:pPr>
            <a:endParaRPr lang="it-IT" sz="1600" b="0" i="0" dirty="0" smtClean="0">
              <a:latin typeface="Comic Sans MS" pitchFamily="66" charset="0"/>
              <a:sym typeface="Symbol"/>
            </a:endParaRPr>
          </a:p>
          <a:p>
            <a:pPr marL="411480" indent="-342900" eaLnBrk="1" fontAlgn="auto" hangingPunct="1">
              <a:spcBef>
                <a:spcPts val="0"/>
              </a:spcBef>
              <a:spcAft>
                <a:spcPts val="0"/>
              </a:spcAft>
              <a:buFont typeface="Wingdings" pitchFamily="2" charset="2"/>
              <a:buChar char="Ø"/>
            </a:pPr>
            <a:r>
              <a:rPr lang="it-IT" sz="1600" dirty="0" smtClean="0">
                <a:latin typeface="Comic Sans MS" pitchFamily="66" charset="0"/>
                <a:sym typeface="Symbol"/>
              </a:rPr>
              <a:t>Asymmetry Projections:</a:t>
            </a:r>
            <a:endParaRPr lang="it-IT" sz="1600" b="0" i="0" dirty="0">
              <a:latin typeface="Comic Sans MS" pitchFamily="66" charset="0"/>
              <a:sym typeface="Symbol"/>
            </a:endParaRPr>
          </a:p>
        </p:txBody>
      </p:sp>
      <p:sp>
        <p:nvSpPr>
          <p:cNvPr id="6" name="TextBox 5"/>
          <p:cNvSpPr txBox="1"/>
          <p:nvPr/>
        </p:nvSpPr>
        <p:spPr>
          <a:xfrm>
            <a:off x="928662" y="1214422"/>
            <a:ext cx="7786742" cy="1569660"/>
          </a:xfrm>
          <a:prstGeom prst="rect">
            <a:avLst/>
          </a:prstGeom>
          <a:noFill/>
        </p:spPr>
        <p:txBody>
          <a:bodyPr wrap="square" rtlCol="0">
            <a:spAutoFit/>
          </a:bodyPr>
          <a:lstStyle/>
          <a:p>
            <a:pPr>
              <a:buFont typeface="Wingdings" pitchFamily="2" charset="2"/>
              <a:buChar char="ü"/>
            </a:pPr>
            <a:r>
              <a:rPr lang="en-US" altLang="zh-CN" sz="1600" dirty="0" smtClean="0">
                <a:latin typeface="Comic Sans MS" pitchFamily="66" charset="0"/>
              </a:rPr>
              <a:t> Target Luminosity: </a:t>
            </a:r>
          </a:p>
          <a:p>
            <a:r>
              <a:rPr lang="en-US" altLang="zh-CN" sz="1600" dirty="0" smtClean="0">
                <a:latin typeface="Comic Sans MS" pitchFamily="66" charset="0"/>
              </a:rPr>
              <a:t>         </a:t>
            </a:r>
            <a:r>
              <a:rPr lang="en-US" altLang="zh-CN" sz="1600" dirty="0" smtClean="0">
                <a:solidFill>
                  <a:srgbClr val="00B050"/>
                </a:solidFill>
                <a:latin typeface="Comic Sans MS" pitchFamily="66" charset="0"/>
              </a:rPr>
              <a:t>1x10</a:t>
            </a:r>
            <a:r>
              <a:rPr lang="en-US" altLang="zh-CN" sz="1600" baseline="30000" dirty="0" smtClean="0">
                <a:solidFill>
                  <a:srgbClr val="00B050"/>
                </a:solidFill>
                <a:latin typeface="Comic Sans MS" pitchFamily="66" charset="0"/>
              </a:rPr>
              <a:t>36</a:t>
            </a:r>
            <a:r>
              <a:rPr lang="en-US" altLang="zh-CN" sz="1600" dirty="0" smtClean="0">
                <a:solidFill>
                  <a:srgbClr val="00B050"/>
                </a:solidFill>
                <a:latin typeface="Comic Sans MS" pitchFamily="66" charset="0"/>
              </a:rPr>
              <a:t> cm</a:t>
            </a:r>
            <a:r>
              <a:rPr lang="en-US" altLang="zh-CN" sz="1600" baseline="30000" dirty="0" smtClean="0">
                <a:solidFill>
                  <a:srgbClr val="00B050"/>
                </a:solidFill>
                <a:latin typeface="Comic Sans MS" pitchFamily="66" charset="0"/>
              </a:rPr>
              <a:t>-2</a:t>
            </a:r>
            <a:r>
              <a:rPr lang="en-US" altLang="zh-CN" sz="1600" dirty="0" smtClean="0">
                <a:solidFill>
                  <a:srgbClr val="00B050"/>
                </a:solidFill>
                <a:latin typeface="Comic Sans MS" pitchFamily="66" charset="0"/>
              </a:rPr>
              <a:t>s</a:t>
            </a:r>
            <a:r>
              <a:rPr lang="en-US" altLang="zh-CN" sz="1600" baseline="30000" dirty="0" smtClean="0">
                <a:solidFill>
                  <a:srgbClr val="00B050"/>
                </a:solidFill>
                <a:latin typeface="Comic Sans MS" pitchFamily="66" charset="0"/>
              </a:rPr>
              <a:t>-1</a:t>
            </a:r>
            <a:r>
              <a:rPr lang="en-US" altLang="zh-CN" sz="1600" dirty="0" smtClean="0">
                <a:latin typeface="Comic Sans MS" pitchFamily="66" charset="0"/>
              </a:rPr>
              <a:t>, He3,  60% polarization (3% errors), with 15uA beam</a:t>
            </a:r>
          </a:p>
          <a:p>
            <a:r>
              <a:rPr lang="en-US" altLang="zh-CN" sz="1600" dirty="0" smtClean="0">
                <a:latin typeface="Comic Sans MS" pitchFamily="66" charset="0"/>
              </a:rPr>
              <a:t>         </a:t>
            </a:r>
            <a:r>
              <a:rPr lang="en-US" altLang="zh-CN" sz="1600" dirty="0" smtClean="0">
                <a:solidFill>
                  <a:srgbClr val="00B050"/>
                </a:solidFill>
                <a:latin typeface="Comic Sans MS" pitchFamily="66" charset="0"/>
              </a:rPr>
              <a:t>1x10</a:t>
            </a:r>
            <a:r>
              <a:rPr lang="en-US" altLang="zh-CN" sz="1600" baseline="30000" dirty="0" smtClean="0">
                <a:solidFill>
                  <a:srgbClr val="00B050"/>
                </a:solidFill>
                <a:latin typeface="Comic Sans MS" pitchFamily="66" charset="0"/>
              </a:rPr>
              <a:t>35</a:t>
            </a:r>
            <a:r>
              <a:rPr lang="en-US" altLang="zh-CN" sz="1600" dirty="0" smtClean="0">
                <a:solidFill>
                  <a:srgbClr val="00B050"/>
                </a:solidFill>
                <a:latin typeface="Comic Sans MS" pitchFamily="66" charset="0"/>
              </a:rPr>
              <a:t> cm</a:t>
            </a:r>
            <a:r>
              <a:rPr lang="en-US" altLang="zh-CN" sz="1600" baseline="30000" dirty="0" smtClean="0">
                <a:solidFill>
                  <a:srgbClr val="00B050"/>
                </a:solidFill>
                <a:latin typeface="Comic Sans MS" pitchFamily="66" charset="0"/>
              </a:rPr>
              <a:t>-2</a:t>
            </a:r>
            <a:r>
              <a:rPr lang="en-US" altLang="zh-CN" sz="1600" dirty="0" smtClean="0">
                <a:solidFill>
                  <a:srgbClr val="00B050"/>
                </a:solidFill>
                <a:latin typeface="Comic Sans MS" pitchFamily="66" charset="0"/>
              </a:rPr>
              <a:t>s</a:t>
            </a:r>
            <a:r>
              <a:rPr lang="en-US" altLang="zh-CN" sz="1600" baseline="30000" dirty="0" smtClean="0">
                <a:solidFill>
                  <a:srgbClr val="00B050"/>
                </a:solidFill>
                <a:latin typeface="Comic Sans MS" pitchFamily="66" charset="0"/>
              </a:rPr>
              <a:t>-1</a:t>
            </a:r>
            <a:r>
              <a:rPr lang="en-US" altLang="zh-CN" sz="1600" dirty="0" smtClean="0">
                <a:latin typeface="Comic Sans MS" pitchFamily="66" charset="0"/>
              </a:rPr>
              <a:t>, NH3, 90% polarization (3% errors), with 100nA beam</a:t>
            </a:r>
          </a:p>
          <a:p>
            <a:pPr>
              <a:buFont typeface="Wingdings" pitchFamily="2" charset="2"/>
              <a:buChar char="ü"/>
            </a:pPr>
            <a:r>
              <a:rPr lang="en-US" altLang="zh-CN" sz="1600" dirty="0" smtClean="0">
                <a:latin typeface="Comic Sans MS" pitchFamily="66" charset="0"/>
              </a:rPr>
              <a:t> Beam: 8.8 GeV and 11 GeV, Longitudinally Polarized</a:t>
            </a:r>
          </a:p>
          <a:p>
            <a:pPr>
              <a:buFont typeface="Wingdings" pitchFamily="2" charset="2"/>
              <a:buChar char="ü"/>
            </a:pPr>
            <a:r>
              <a:rPr lang="en-US" altLang="zh-CN" sz="1600" dirty="0" smtClean="0">
                <a:latin typeface="Comic Sans MS" pitchFamily="66" charset="0"/>
              </a:rPr>
              <a:t> Acceptance:         1&lt;Q</a:t>
            </a:r>
            <a:r>
              <a:rPr lang="en-US" altLang="zh-CN" sz="1600" baseline="30000" dirty="0" smtClean="0">
                <a:latin typeface="Comic Sans MS" pitchFamily="66" charset="0"/>
              </a:rPr>
              <a:t>2</a:t>
            </a:r>
            <a:r>
              <a:rPr lang="en-US" altLang="zh-CN" sz="1600" dirty="0" smtClean="0">
                <a:latin typeface="Comic Sans MS" pitchFamily="66" charset="0"/>
              </a:rPr>
              <a:t>&lt;8 GeV</a:t>
            </a:r>
            <a:r>
              <a:rPr lang="en-US" altLang="zh-CN" sz="1600" baseline="30000" dirty="0" smtClean="0">
                <a:latin typeface="Comic Sans MS" pitchFamily="66" charset="0"/>
              </a:rPr>
              <a:t>2</a:t>
            </a:r>
            <a:r>
              <a:rPr lang="en-US" altLang="zh-CN" sz="1600" dirty="0" smtClean="0">
                <a:latin typeface="Comic Sans MS" pitchFamily="66" charset="0"/>
              </a:rPr>
              <a:t> ,  8</a:t>
            </a:r>
            <a:r>
              <a:rPr lang="en-US" altLang="zh-CN" sz="1600" baseline="30000" dirty="0" smtClean="0">
                <a:latin typeface="Comic Sans MS" pitchFamily="66" charset="0"/>
              </a:rPr>
              <a:t>o</a:t>
            </a:r>
            <a:r>
              <a:rPr lang="en-US" altLang="zh-CN" sz="1600" dirty="0" smtClean="0">
                <a:latin typeface="Comic Sans MS" pitchFamily="66" charset="0"/>
              </a:rPr>
              <a:t>&lt;</a:t>
            </a:r>
            <a:r>
              <a:rPr lang="el-GR" altLang="zh-CN" sz="1600" dirty="0" smtClean="0">
                <a:latin typeface="Comic Sans MS" pitchFamily="66" charset="0"/>
              </a:rPr>
              <a:t>θ</a:t>
            </a:r>
            <a:r>
              <a:rPr lang="en-US" altLang="zh-CN" sz="1600" dirty="0" smtClean="0">
                <a:latin typeface="Comic Sans MS" pitchFamily="66" charset="0"/>
              </a:rPr>
              <a:t>&lt;25</a:t>
            </a:r>
            <a:r>
              <a:rPr lang="en-US" altLang="zh-CN" sz="1600" baseline="30000" dirty="0" smtClean="0">
                <a:latin typeface="Comic Sans MS" pitchFamily="66" charset="0"/>
              </a:rPr>
              <a:t>o</a:t>
            </a:r>
            <a:r>
              <a:rPr lang="en-US" altLang="zh-CN" sz="1600" dirty="0" smtClean="0">
                <a:latin typeface="Comic Sans MS" pitchFamily="66" charset="0"/>
              </a:rPr>
              <a:t>,   0</a:t>
            </a:r>
            <a:r>
              <a:rPr lang="en-US" altLang="zh-CN" sz="1600" baseline="30000" dirty="0" smtClean="0">
                <a:latin typeface="Comic Sans MS" pitchFamily="66" charset="0"/>
              </a:rPr>
              <a:t>o</a:t>
            </a:r>
            <a:r>
              <a:rPr lang="en-US" altLang="zh-CN" sz="1600" dirty="0" smtClean="0">
                <a:latin typeface="Comic Sans MS" pitchFamily="66" charset="0"/>
              </a:rPr>
              <a:t>&lt;</a:t>
            </a:r>
            <a:r>
              <a:rPr lang="el-GR" altLang="zh-CN" sz="1600" dirty="0" smtClean="0">
                <a:latin typeface="Comic Sans MS" pitchFamily="66" charset="0"/>
              </a:rPr>
              <a:t>Φ</a:t>
            </a:r>
            <a:r>
              <a:rPr lang="en-US" altLang="zh-CN" sz="1600" dirty="0" smtClean="0">
                <a:latin typeface="Comic Sans MS" pitchFamily="66" charset="0"/>
              </a:rPr>
              <a:t>&lt;360</a:t>
            </a:r>
            <a:r>
              <a:rPr lang="en-US" altLang="zh-CN" sz="1600" baseline="30000" dirty="0" smtClean="0">
                <a:latin typeface="Comic Sans MS" pitchFamily="66" charset="0"/>
              </a:rPr>
              <a:t>o</a:t>
            </a:r>
            <a:endParaRPr lang="en-US" altLang="zh-CN" sz="1600" dirty="0" smtClean="0">
              <a:latin typeface="Comic Sans MS" pitchFamily="66" charset="0"/>
            </a:endParaRPr>
          </a:p>
          <a:p>
            <a:r>
              <a:rPr lang="en-US" altLang="zh-CN" sz="1600" dirty="0" smtClean="0">
                <a:latin typeface="Comic Sans MS" pitchFamily="66" charset="0"/>
              </a:rPr>
              <a:t> </a:t>
            </a:r>
            <a:endParaRPr lang="zh-CN" altLang="en-US" sz="1600" dirty="0">
              <a:latin typeface="Comic Sans MS" pitchFamily="66"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47664" y="3065806"/>
            <a:ext cx="5760640" cy="3728040"/>
          </a:xfrm>
          <a:prstGeom prst="rect">
            <a:avLst/>
          </a:prstGeom>
        </p:spPr>
      </p:pic>
      <p:sp>
        <p:nvSpPr>
          <p:cNvPr id="3" name="TextBox 2"/>
          <p:cNvSpPr txBox="1"/>
          <p:nvPr/>
        </p:nvSpPr>
        <p:spPr>
          <a:xfrm>
            <a:off x="3258910" y="2586390"/>
            <a:ext cx="4968552" cy="338554"/>
          </a:xfrm>
          <a:prstGeom prst="rect">
            <a:avLst/>
          </a:prstGeom>
          <a:noFill/>
        </p:spPr>
        <p:txBody>
          <a:bodyPr wrap="square" rtlCol="0">
            <a:spAutoFit/>
          </a:bodyPr>
          <a:lstStyle/>
          <a:p>
            <a:r>
              <a:rPr lang="en-US" sz="1600" dirty="0" smtClean="0">
                <a:solidFill>
                  <a:srgbClr val="7030A0"/>
                </a:solidFill>
                <a:latin typeface="Comic Sans MS" panose="030F0702030302020204" pitchFamily="66" charset="0"/>
              </a:rPr>
              <a:t>Assuming in the run group with SoLID-SIDIS</a:t>
            </a:r>
            <a:endParaRPr lang="en-US" sz="1600" dirty="0">
              <a:solidFill>
                <a:srgbClr val="7030A0"/>
              </a:solidFill>
              <a:latin typeface="Comic Sans MS" panose="030F0702030302020204" pitchFamily="66" charset="0"/>
            </a:endParaRPr>
          </a:p>
        </p:txBody>
      </p:sp>
      <p:sp>
        <p:nvSpPr>
          <p:cNvPr id="7" name="TextBox 6"/>
          <p:cNvSpPr txBox="1"/>
          <p:nvPr/>
        </p:nvSpPr>
        <p:spPr>
          <a:xfrm rot="19892637">
            <a:off x="3025363" y="3833441"/>
            <a:ext cx="3303312" cy="1569660"/>
          </a:xfrm>
          <a:prstGeom prst="rect">
            <a:avLst/>
          </a:prstGeom>
          <a:noFill/>
        </p:spPr>
        <p:txBody>
          <a:bodyPr wrap="square" rtlCol="0">
            <a:spAutoFit/>
          </a:bodyPr>
          <a:lstStyle/>
          <a:p>
            <a:r>
              <a:rPr lang="en-US" sz="4800" dirty="0" smtClean="0">
                <a:solidFill>
                  <a:schemeClr val="bg1">
                    <a:lumMod val="85000"/>
                  </a:schemeClr>
                </a:solidFill>
              </a:rPr>
              <a:t>Statistics Projection</a:t>
            </a:r>
            <a:endParaRPr lang="en-US" sz="4800" dirty="0">
              <a:solidFill>
                <a:schemeClr val="bg1">
                  <a:lumMod val="85000"/>
                </a:schemeClr>
              </a:solidFill>
            </a:endParaRPr>
          </a:p>
        </p:txBody>
      </p:sp>
      <p:sp>
        <p:nvSpPr>
          <p:cNvPr id="8" name="TextBox 7"/>
          <p:cNvSpPr txBox="1"/>
          <p:nvPr/>
        </p:nvSpPr>
        <p:spPr>
          <a:xfrm>
            <a:off x="7308303" y="4509120"/>
            <a:ext cx="1599369" cy="584775"/>
          </a:xfrm>
          <a:prstGeom prst="rect">
            <a:avLst/>
          </a:prstGeom>
          <a:noFill/>
        </p:spPr>
        <p:txBody>
          <a:bodyPr wrap="square" rtlCol="0">
            <a:spAutoFit/>
          </a:bodyPr>
          <a:lstStyle/>
          <a:p>
            <a:r>
              <a:rPr lang="en-US" sz="1600" dirty="0" smtClean="0">
                <a:solidFill>
                  <a:srgbClr val="00B050"/>
                </a:solidFill>
                <a:latin typeface="Comic Sans MS" panose="030F0702030302020204" pitchFamily="66" charset="0"/>
              </a:rPr>
              <a:t>~ 100 bins in  </a:t>
            </a:r>
          </a:p>
          <a:p>
            <a:r>
              <a:rPr lang="en-US" sz="1600" dirty="0">
                <a:solidFill>
                  <a:srgbClr val="00B050"/>
                </a:solidFill>
                <a:latin typeface="Comic Sans MS" panose="030F0702030302020204" pitchFamily="66" charset="0"/>
              </a:rPr>
              <a:t> </a:t>
            </a:r>
            <a:r>
              <a:rPr lang="en-US" sz="1600" dirty="0" smtClean="0">
                <a:solidFill>
                  <a:srgbClr val="00B050"/>
                </a:solidFill>
                <a:latin typeface="Comic Sans MS" panose="030F0702030302020204" pitchFamily="66" charset="0"/>
              </a:rPr>
              <a:t> (Q2, x, t)</a:t>
            </a:r>
            <a:endParaRPr lang="en-US" sz="1600" dirty="0">
              <a:solidFill>
                <a:srgbClr val="00B050"/>
              </a:solidFill>
              <a:latin typeface="Comic Sans MS" panose="030F0702030302020204" pitchFamily="66" charset="0"/>
            </a:endParaRPr>
          </a:p>
        </p:txBody>
      </p:sp>
      <p:sp>
        <p:nvSpPr>
          <p:cNvPr id="10" name="Rectangle 9"/>
          <p:cNvSpPr/>
          <p:nvPr/>
        </p:nvSpPr>
        <p:spPr>
          <a:xfrm>
            <a:off x="1681499" y="2924944"/>
            <a:ext cx="5958408" cy="338554"/>
          </a:xfrm>
          <a:prstGeom prst="rect">
            <a:avLst/>
          </a:prstGeom>
        </p:spPr>
        <p:txBody>
          <a:bodyPr wrap="square">
            <a:spAutoFit/>
          </a:bodyPr>
          <a:lstStyle/>
          <a:p>
            <a:r>
              <a:rPr lang="en-US" sz="1600" dirty="0">
                <a:solidFill>
                  <a:srgbClr val="7030A0"/>
                </a:solidFill>
                <a:latin typeface="Comic Sans MS" panose="030F0702030302020204" pitchFamily="66" charset="0"/>
              </a:rPr>
              <a:t>for Trans. Pol. Neutron: 11GeV ~ 48days,  8.8GeV~21days</a:t>
            </a:r>
          </a:p>
        </p:txBody>
      </p:sp>
      <p:sp>
        <p:nvSpPr>
          <p:cNvPr id="13" name="Slide Number Placeholder 12"/>
          <p:cNvSpPr>
            <a:spLocks noGrp="1"/>
          </p:cNvSpPr>
          <p:nvPr>
            <p:ph type="sldNum" sz="quarter" idx="12"/>
          </p:nvPr>
        </p:nvSpPr>
        <p:spPr/>
        <p:txBody>
          <a:bodyPr/>
          <a:lstStyle/>
          <a:p>
            <a:fld id="{2AD8FB44-09DD-46C6-B9FF-D20F6BE587A9}" type="slidenum">
              <a:rPr lang="zh-CN" altLang="en-US" smtClean="0"/>
              <a:pPr/>
              <a:t>23</a:t>
            </a:fld>
            <a:endParaRPr lang="zh-CN" altLang="en-US"/>
          </a:p>
        </p:txBody>
      </p:sp>
    </p:spTree>
    <p:extLst>
      <p:ext uri="{BB962C8B-B14F-4D97-AF65-F5344CB8AC3E}">
        <p14:creationId xmlns:p14="http://schemas.microsoft.com/office/powerpoint/2010/main" xmlns="" val="1538065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467544" y="188640"/>
            <a:ext cx="8229600" cy="511156"/>
          </a:xfrm>
        </p:spPr>
        <p:txBody>
          <a:bodyPr>
            <a:noAutofit/>
          </a:bodyPr>
          <a:lstStyle/>
          <a:p>
            <a:r>
              <a:rPr lang="en-US" altLang="zh-CN" sz="3600" dirty="0" smtClean="0">
                <a:latin typeface="Arial Black" pitchFamily="34" charset="0"/>
              </a:rPr>
              <a:t>GPD Study @ SoLID</a:t>
            </a:r>
            <a:endParaRPr lang="zh-CN" altLang="en-US" sz="3600" dirty="0">
              <a:latin typeface="Arial Black" pitchFamily="34" charset="0"/>
            </a:endParaRPr>
          </a:p>
        </p:txBody>
      </p:sp>
      <p:sp>
        <p:nvSpPr>
          <p:cNvPr id="5" name="Rettangolo 1"/>
          <p:cNvSpPr/>
          <p:nvPr/>
        </p:nvSpPr>
        <p:spPr>
          <a:xfrm>
            <a:off x="285720" y="857232"/>
            <a:ext cx="2342064" cy="338554"/>
          </a:xfrm>
          <a:prstGeom prst="rect">
            <a:avLst/>
          </a:prstGeom>
        </p:spPr>
        <p:txBody>
          <a:bodyPr wrap="square">
            <a:spAutoFit/>
          </a:bodyPr>
          <a:lstStyle/>
          <a:p>
            <a:pPr marL="411480" indent="-342900">
              <a:buFont typeface="Wingdings" pitchFamily="2" charset="2"/>
              <a:buChar char="Ø"/>
            </a:pPr>
            <a:r>
              <a:rPr lang="it-IT" sz="1600" b="0" i="0" dirty="0" smtClean="0">
                <a:latin typeface="Comic Sans MS" pitchFamily="66" charset="0"/>
                <a:sym typeface="Symbol"/>
              </a:rPr>
              <a:t>Double-DVCS:</a:t>
            </a:r>
            <a:endParaRPr lang="it-IT" sz="1600" b="0" i="1" dirty="0">
              <a:solidFill>
                <a:srgbClr val="7030A0"/>
              </a:solidFill>
              <a:latin typeface="Comic Sans MS" pitchFamily="66" charset="0"/>
              <a:sym typeface="Symbol"/>
            </a:endParaRPr>
          </a:p>
        </p:txBody>
      </p:sp>
      <p:sp>
        <p:nvSpPr>
          <p:cNvPr id="10" name="Rettangolo 1"/>
          <p:cNvSpPr/>
          <p:nvPr/>
        </p:nvSpPr>
        <p:spPr>
          <a:xfrm>
            <a:off x="2855560" y="2416222"/>
            <a:ext cx="2265309" cy="338554"/>
          </a:xfrm>
          <a:prstGeom prst="rect">
            <a:avLst/>
          </a:prstGeom>
        </p:spPr>
        <p:txBody>
          <a:bodyPr wrap="square">
            <a:spAutoFit/>
          </a:bodyPr>
          <a:lstStyle/>
          <a:p>
            <a:pPr marL="411480" indent="-342900" eaLnBrk="1" fontAlgn="auto" hangingPunct="1">
              <a:spcBef>
                <a:spcPts val="0"/>
              </a:spcBef>
              <a:spcAft>
                <a:spcPts val="0"/>
              </a:spcAft>
              <a:buFont typeface="Wingdings" pitchFamily="2" charset="2"/>
              <a:buChar char="Ø"/>
            </a:pPr>
            <a:r>
              <a:rPr lang="it-IT" sz="1600" b="0" i="0" dirty="0" smtClean="0">
                <a:latin typeface="Comic Sans MS" pitchFamily="66" charset="0"/>
                <a:sym typeface="Symbol"/>
              </a:rPr>
              <a:t>Timelike-DVCS:</a:t>
            </a:r>
            <a:endParaRPr lang="it-IT" sz="1600" b="0" i="1" dirty="0">
              <a:solidFill>
                <a:srgbClr val="7030A0"/>
              </a:solidFill>
              <a:latin typeface="Comic Sans MS" pitchFamily="66" charset="0"/>
              <a:sym typeface="Symbol"/>
            </a:endParaRPr>
          </a:p>
        </p:txBody>
      </p:sp>
      <p:sp>
        <p:nvSpPr>
          <p:cNvPr id="11" name="Rettangolo 1"/>
          <p:cNvSpPr/>
          <p:nvPr/>
        </p:nvSpPr>
        <p:spPr>
          <a:xfrm>
            <a:off x="169350" y="4313766"/>
            <a:ext cx="3672301" cy="338554"/>
          </a:xfrm>
          <a:prstGeom prst="rect">
            <a:avLst/>
          </a:prstGeom>
        </p:spPr>
        <p:txBody>
          <a:bodyPr wrap="square">
            <a:spAutoFit/>
          </a:bodyPr>
          <a:lstStyle/>
          <a:p>
            <a:pPr marL="411480" indent="-342900" eaLnBrk="1" fontAlgn="auto" hangingPunct="1">
              <a:spcBef>
                <a:spcPts val="0"/>
              </a:spcBef>
              <a:spcAft>
                <a:spcPts val="0"/>
              </a:spcAft>
              <a:buFont typeface="Wingdings" pitchFamily="2" charset="2"/>
              <a:buChar char="Ø"/>
            </a:pPr>
            <a:r>
              <a:rPr lang="it-IT" sz="1600" b="0" i="0" dirty="0" smtClean="0">
                <a:latin typeface="Comic Sans MS" pitchFamily="66" charset="0"/>
                <a:sym typeface="Symbol"/>
              </a:rPr>
              <a:t>Deep Virtual Meson Production:</a:t>
            </a:r>
            <a:endParaRPr lang="it-IT" sz="1600" b="0" i="1" dirty="0">
              <a:solidFill>
                <a:srgbClr val="7030A0"/>
              </a:solidFill>
              <a:latin typeface="Comic Sans MS" pitchFamily="66" charset="0"/>
              <a:sym typeface="Symbol"/>
            </a:endParaRPr>
          </a:p>
        </p:txBody>
      </p:sp>
      <p:sp>
        <p:nvSpPr>
          <p:cNvPr id="14" name="Slide Number Placeholder 13"/>
          <p:cNvSpPr>
            <a:spLocks noGrp="1"/>
          </p:cNvSpPr>
          <p:nvPr>
            <p:ph type="sldNum" sz="quarter" idx="12"/>
          </p:nvPr>
        </p:nvSpPr>
        <p:spPr/>
        <p:txBody>
          <a:bodyPr/>
          <a:lstStyle/>
          <a:p>
            <a:fld id="{2AD8FB44-09DD-46C6-B9FF-D20F6BE587A9}" type="slidenum">
              <a:rPr lang="zh-CN" altLang="en-US" smtClean="0"/>
              <a:pPr/>
              <a:t>24</a:t>
            </a:fld>
            <a:endParaRPr lang="zh-CN" altLang="en-US"/>
          </a:p>
        </p:txBody>
      </p:sp>
      <p:pic>
        <p:nvPicPr>
          <p:cNvPr id="15" name="Picture 14"/>
          <p:cNvPicPr>
            <a:picLocks noChangeAspect="1"/>
          </p:cNvPicPr>
          <p:nvPr/>
        </p:nvPicPr>
        <p:blipFill>
          <a:blip r:embed="rId4"/>
          <a:stretch>
            <a:fillRect/>
          </a:stretch>
        </p:blipFill>
        <p:spPr>
          <a:xfrm>
            <a:off x="257801" y="4657422"/>
            <a:ext cx="2724550" cy="2064053"/>
          </a:xfrm>
          <a:prstGeom prst="rect">
            <a:avLst/>
          </a:prstGeom>
        </p:spPr>
      </p:pic>
      <p:pic>
        <p:nvPicPr>
          <p:cNvPr id="16" name="Picture 15"/>
          <p:cNvPicPr>
            <a:picLocks noChangeAspect="1"/>
          </p:cNvPicPr>
          <p:nvPr/>
        </p:nvPicPr>
        <p:blipFill>
          <a:blip r:embed="rId5"/>
          <a:stretch>
            <a:fillRect/>
          </a:stretch>
        </p:blipFill>
        <p:spPr>
          <a:xfrm>
            <a:off x="6310531" y="625638"/>
            <a:ext cx="2797973" cy="2160051"/>
          </a:xfrm>
          <a:prstGeom prst="rect">
            <a:avLst/>
          </a:prstGeom>
        </p:spPr>
      </p:pic>
      <p:sp>
        <p:nvSpPr>
          <p:cNvPr id="17" name="Rectangle 16"/>
          <p:cNvSpPr/>
          <p:nvPr/>
        </p:nvSpPr>
        <p:spPr>
          <a:xfrm>
            <a:off x="214490" y="1290182"/>
            <a:ext cx="5971981" cy="1077218"/>
          </a:xfrm>
          <a:prstGeom prst="rect">
            <a:avLst/>
          </a:prstGeom>
        </p:spPr>
        <p:txBody>
          <a:bodyPr wrap="square">
            <a:spAutoFit/>
          </a:bodyPr>
          <a:lstStyle/>
          <a:p>
            <a:pPr marL="411480" indent="-342900">
              <a:buFont typeface="Wingdings" panose="05000000000000000000" pitchFamily="2" charset="2"/>
              <a:buChar char="ü"/>
            </a:pPr>
            <a:r>
              <a:rPr lang="it-IT" sz="1600" dirty="0" smtClean="0">
                <a:solidFill>
                  <a:srgbClr val="7030A0"/>
                </a:solidFill>
                <a:latin typeface="Comic Sans MS" pitchFamily="66" charset="0"/>
                <a:sym typeface="Symbol"/>
              </a:rPr>
              <a:t>A lepton pair in the final state instead of a real photon</a:t>
            </a:r>
          </a:p>
          <a:p>
            <a:pPr marL="411480" indent="-342900">
              <a:buFont typeface="Wingdings" panose="05000000000000000000" pitchFamily="2" charset="2"/>
              <a:buChar char="ü"/>
            </a:pPr>
            <a:r>
              <a:rPr lang="it-IT" sz="1600" dirty="0" smtClean="0">
                <a:solidFill>
                  <a:srgbClr val="7030A0"/>
                </a:solidFill>
                <a:latin typeface="Comic Sans MS" pitchFamily="66" charset="0"/>
                <a:sym typeface="Symbol"/>
              </a:rPr>
              <a:t>Can access GPDs beyond the x=</a:t>
            </a:r>
            <a:r>
              <a:rPr lang="el-GR" sz="1600" dirty="0" smtClean="0">
                <a:solidFill>
                  <a:srgbClr val="7030A0"/>
                </a:solidFill>
                <a:latin typeface="Comic Sans MS" pitchFamily="66" charset="0"/>
                <a:sym typeface="Symbol"/>
              </a:rPr>
              <a:t>ξ</a:t>
            </a:r>
            <a:r>
              <a:rPr lang="en-US" sz="1600" dirty="0" smtClean="0">
                <a:solidFill>
                  <a:srgbClr val="7030A0"/>
                </a:solidFill>
                <a:latin typeface="Comic Sans MS" pitchFamily="66" charset="0"/>
                <a:sym typeface="Symbol"/>
              </a:rPr>
              <a:t> limit</a:t>
            </a:r>
            <a:endParaRPr lang="it-IT" sz="1600" dirty="0" smtClean="0">
              <a:solidFill>
                <a:srgbClr val="7030A0"/>
              </a:solidFill>
              <a:latin typeface="Comic Sans MS" pitchFamily="66" charset="0"/>
              <a:sym typeface="Symbol"/>
            </a:endParaRPr>
          </a:p>
          <a:p>
            <a:pPr marL="411480" indent="-342900">
              <a:buFont typeface="Wingdings" panose="05000000000000000000" pitchFamily="2" charset="2"/>
              <a:buChar char="ü"/>
            </a:pPr>
            <a:r>
              <a:rPr lang="it-IT" sz="1600" dirty="0" smtClean="0">
                <a:solidFill>
                  <a:srgbClr val="7030A0"/>
                </a:solidFill>
                <a:latin typeface="Comic Sans MS" pitchFamily="66" charset="0"/>
                <a:sym typeface="Symbol"/>
              </a:rPr>
              <a:t>new </a:t>
            </a:r>
            <a:r>
              <a:rPr lang="it-IT" sz="1600" dirty="0">
                <a:solidFill>
                  <a:srgbClr val="7030A0"/>
                </a:solidFill>
                <a:latin typeface="Comic Sans MS" pitchFamily="66" charset="0"/>
                <a:sym typeface="Symbol"/>
              </a:rPr>
              <a:t>LOI submited to 2015-PAC and </a:t>
            </a:r>
            <a:r>
              <a:rPr lang="it-IT" sz="1600" dirty="0" smtClean="0">
                <a:solidFill>
                  <a:srgbClr val="7030A0"/>
                </a:solidFill>
                <a:latin typeface="Comic Sans MS" pitchFamily="66" charset="0"/>
                <a:sym typeface="Symbol"/>
              </a:rPr>
              <a:t>aimed for a proposal </a:t>
            </a:r>
            <a:r>
              <a:rPr lang="it-IT" sz="1600" dirty="0">
                <a:solidFill>
                  <a:srgbClr val="7030A0"/>
                </a:solidFill>
                <a:latin typeface="Comic Sans MS" pitchFamily="66" charset="0"/>
                <a:sym typeface="Symbol"/>
              </a:rPr>
              <a:t>to </a:t>
            </a:r>
            <a:r>
              <a:rPr lang="it-IT" sz="1600" dirty="0" smtClean="0">
                <a:solidFill>
                  <a:srgbClr val="7030A0"/>
                </a:solidFill>
                <a:latin typeface="Comic Sans MS" pitchFamily="66" charset="0"/>
                <a:sym typeface="Symbol"/>
              </a:rPr>
              <a:t>2016-PAC</a:t>
            </a:r>
            <a:endParaRPr lang="it-IT" sz="1600" dirty="0">
              <a:solidFill>
                <a:srgbClr val="7030A0"/>
              </a:solidFill>
              <a:latin typeface="Comic Sans MS" pitchFamily="66" charset="0"/>
              <a:sym typeface="Symbol"/>
            </a:endParaRPr>
          </a:p>
        </p:txBody>
      </p:sp>
      <mc:AlternateContent xmlns:mc="http://schemas.openxmlformats.org/markup-compatibility/2006">
        <mc:Choice xmlns:a14="http://schemas.microsoft.com/office/drawing/2010/main" xmlns="" Requires="a14">
          <p:sp>
            <p:nvSpPr>
              <p:cNvPr id="18" name="TextBox 17"/>
              <p:cNvSpPr txBox="1"/>
              <p:nvPr/>
            </p:nvSpPr>
            <p:spPr>
              <a:xfrm>
                <a:off x="3070802" y="4767510"/>
                <a:ext cx="6325734" cy="195072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1600" dirty="0" smtClean="0">
                    <a:solidFill>
                      <a:srgbClr val="7030A0"/>
                    </a:solidFill>
                    <a:latin typeface="Comic Sans MS" panose="030F0702030302020204" pitchFamily="66" charset="0"/>
                  </a:rPr>
                  <a:t>One meson in the final state (</a:t>
                </a:r>
                <a:r>
                  <a:rPr lang="el-GR" sz="1600" dirty="0" smtClean="0">
                    <a:solidFill>
                      <a:srgbClr val="7030A0"/>
                    </a:solidFill>
                    <a:latin typeface="Comic Sans MS" panose="030F0702030302020204" pitchFamily="66" charset="0"/>
                  </a:rPr>
                  <a:t>π</a:t>
                </a:r>
                <a:r>
                  <a:rPr lang="en-US" sz="1600" baseline="30000" dirty="0" smtClean="0">
                    <a:solidFill>
                      <a:srgbClr val="7030A0"/>
                    </a:solidFill>
                    <a:latin typeface="Comic Sans MS" panose="030F0702030302020204" pitchFamily="66" charset="0"/>
                  </a:rPr>
                  <a:t>0</a:t>
                </a:r>
                <a:r>
                  <a:rPr lang="en-US" sz="1600" dirty="0" smtClean="0">
                    <a:solidFill>
                      <a:srgbClr val="7030A0"/>
                    </a:solidFill>
                    <a:latin typeface="Comic Sans MS" panose="030F0702030302020204" pitchFamily="66" charset="0"/>
                  </a:rPr>
                  <a:t>,</a:t>
                </a:r>
                <a:r>
                  <a:rPr lang="el-GR" sz="1600" dirty="0" smtClean="0">
                    <a:solidFill>
                      <a:srgbClr val="7030A0"/>
                    </a:solidFill>
                    <a:latin typeface="Comic Sans MS" panose="030F0702030302020204" pitchFamily="66" charset="0"/>
                  </a:rPr>
                  <a:t>ρ</a:t>
                </a:r>
                <a:r>
                  <a:rPr lang="en-US" sz="1600" baseline="30000" dirty="0">
                    <a:solidFill>
                      <a:srgbClr val="7030A0"/>
                    </a:solidFill>
                    <a:latin typeface="Comic Sans MS" panose="030F0702030302020204" pitchFamily="66" charset="0"/>
                  </a:rPr>
                  <a:t>0</a:t>
                </a:r>
                <a:r>
                  <a:rPr lang="en-US" sz="1600" dirty="0" smtClean="0">
                    <a:solidFill>
                      <a:srgbClr val="7030A0"/>
                    </a:solidFill>
                    <a:latin typeface="Comic Sans MS" panose="030F0702030302020204" pitchFamily="66" charset="0"/>
                  </a:rPr>
                  <a:t>,</a:t>
                </a:r>
                <a:r>
                  <a:rPr lang="el-GR" sz="1600" dirty="0" smtClean="0">
                    <a:solidFill>
                      <a:srgbClr val="7030A0"/>
                    </a:solidFill>
                    <a:latin typeface="Comic Sans MS" panose="030F0702030302020204" pitchFamily="66" charset="0"/>
                  </a:rPr>
                  <a:t>ω</a:t>
                </a:r>
                <a:r>
                  <a:rPr lang="en-US" sz="1600" baseline="30000" dirty="0">
                    <a:solidFill>
                      <a:srgbClr val="7030A0"/>
                    </a:solidFill>
                    <a:latin typeface="Comic Sans MS" panose="030F0702030302020204" pitchFamily="66" charset="0"/>
                  </a:rPr>
                  <a:t>0</a:t>
                </a:r>
                <a:r>
                  <a:rPr lang="en-US" sz="1600" dirty="0" smtClean="0">
                    <a:solidFill>
                      <a:srgbClr val="7030A0"/>
                    </a:solidFill>
                    <a:latin typeface="Comic Sans MS" panose="030F0702030302020204" pitchFamily="66" charset="0"/>
                  </a:rPr>
                  <a:t>, etc.)</a:t>
                </a:r>
              </a:p>
              <a:p>
                <a:pPr marL="285750" indent="-285750">
                  <a:lnSpc>
                    <a:spcPct val="150000"/>
                  </a:lnSpc>
                  <a:buFont typeface="Wingdings" panose="05000000000000000000" pitchFamily="2" charset="2"/>
                  <a:buChar char="ü"/>
                </a:pPr>
                <a:r>
                  <a:rPr lang="en-US" sz="1600" dirty="0">
                    <a:solidFill>
                      <a:srgbClr val="7030A0"/>
                    </a:solidFill>
                    <a:latin typeface="Comic Sans MS" panose="030F0702030302020204" pitchFamily="66" charset="0"/>
                  </a:rPr>
                  <a:t>Quantum numbers probe individual GPD components more selectively than </a:t>
                </a:r>
                <a:r>
                  <a:rPr lang="en-US" sz="1600" dirty="0" smtClean="0">
                    <a:solidFill>
                      <a:srgbClr val="7030A0"/>
                    </a:solidFill>
                    <a:latin typeface="Comic Sans MS" panose="030F0702030302020204" pitchFamily="66" charset="0"/>
                  </a:rPr>
                  <a:t>DVCS:</a:t>
                </a:r>
              </a:p>
              <a:p>
                <a:pPr>
                  <a:lnSpc>
                    <a:spcPct val="150000"/>
                  </a:lnSpc>
                </a:pPr>
                <a:r>
                  <a:rPr lang="en-US" sz="1600" dirty="0" smtClean="0">
                    <a:solidFill>
                      <a:srgbClr val="00B050"/>
                    </a:solidFill>
                    <a:latin typeface="Comic Sans MS" panose="030F0702030302020204" pitchFamily="66" charset="0"/>
                  </a:rPr>
                  <a:t/>
                </a:r>
                <a:r>
                  <a:rPr lang="el-GR" sz="1600" dirty="0">
                    <a:solidFill>
                      <a:srgbClr val="00B050"/>
                    </a:solidFill>
                    <a:latin typeface="Comic Sans MS" panose="030F0702030302020204" pitchFamily="66" charset="0"/>
                  </a:rPr>
                  <a:t>ρ</a:t>
                </a:r>
                <a:r>
                  <a:rPr lang="en-US" sz="1600" dirty="0">
                    <a:solidFill>
                      <a:srgbClr val="00B050"/>
                    </a:solidFill>
                    <a:latin typeface="Comic Sans MS" panose="030F0702030302020204" pitchFamily="66" charset="0"/>
                  </a:rPr>
                  <a:t>º/</a:t>
                </a:r>
                <a:r>
                  <a:rPr lang="el-GR" sz="1600" dirty="0">
                    <a:solidFill>
                      <a:srgbClr val="00B050"/>
                    </a:solidFill>
                    <a:latin typeface="Comic Sans MS" panose="030F0702030302020204" pitchFamily="66" charset="0"/>
                  </a:rPr>
                  <a:t>ρ + /</a:t>
                </a:r>
                <a:r>
                  <a:rPr lang="en-US" sz="1600" dirty="0">
                    <a:solidFill>
                      <a:srgbClr val="00B050"/>
                    </a:solidFill>
                    <a:latin typeface="Comic Sans MS" panose="030F0702030302020204" pitchFamily="66" charset="0"/>
                  </a:rPr>
                  <a:t>K* </a:t>
                </a:r>
                <a:r>
                  <a:rPr lang="en-US" sz="1600" dirty="0" smtClean="0">
                    <a:solidFill>
                      <a:srgbClr val="00B050"/>
                    </a:solidFill>
                    <a:latin typeface="Comic Sans MS" panose="030F0702030302020204" pitchFamily="66" charset="0"/>
                    <a:sym typeface="Wingdings" panose="05000000000000000000" pitchFamily="2" charset="2"/>
                  </a:rPr>
                  <a:t></a:t>
                </a:r>
                <a14:m>
                  <m:oMath xmlns:m="http://schemas.openxmlformats.org/officeDocument/2006/math">
                    <m:sSub>
                      <m:sSubPr>
                        <m:ctrlPr>
                          <a:rPr lang="it-IT" sz="1600" i="1">
                            <a:solidFill>
                              <a:srgbClr val="00B050"/>
                            </a:solidFill>
                            <a:latin typeface="Cambria Math" panose="02040503050406030204" pitchFamily="18" charset="0"/>
                          </a:rPr>
                        </m:ctrlPr>
                      </m:sSubPr>
                      <m:e>
                        <m:r>
                          <a:rPr lang="it-IT" sz="1600">
                            <a:solidFill>
                              <a:srgbClr val="00B050"/>
                            </a:solidFill>
                            <a:latin typeface="Cambria Math"/>
                            <a:ea typeface="Cambria Math"/>
                          </a:rPr>
                          <m:t>𝓗</m:t>
                        </m:r>
                      </m:e>
                      <m:sub/>
                    </m:sSub>
                    <m:r>
                      <a:rPr lang="it-IT" sz="1600">
                        <a:solidFill>
                          <a:srgbClr val="00B050"/>
                        </a:solidFill>
                        <a:latin typeface="Cambria Math"/>
                      </a:rPr>
                      <m:t>,</m:t>
                    </m:r>
                    <m:sSub>
                      <m:sSubPr>
                        <m:ctrlPr>
                          <a:rPr lang="it-IT" sz="1600" i="1">
                            <a:solidFill>
                              <a:srgbClr val="00B050"/>
                            </a:solidFill>
                            <a:latin typeface="Cambria Math" panose="02040503050406030204" pitchFamily="18" charset="0"/>
                          </a:rPr>
                        </m:ctrlPr>
                      </m:sSubPr>
                      <m:e>
                        <m:r>
                          <a:rPr lang="it-IT" sz="1600">
                            <a:solidFill>
                              <a:srgbClr val="00B050"/>
                            </a:solidFill>
                            <a:latin typeface="Cambria Math"/>
                            <a:ea typeface="Cambria Math"/>
                          </a:rPr>
                          <m:t>ℰ</m:t>
                        </m:r>
                      </m:e>
                      <m:sub/>
                    </m:sSub>
                    <m:r>
                      <a:rPr lang="en-US" sz="1600" b="0" i="1" smtClean="0">
                        <a:solidFill>
                          <a:srgbClr val="00B050"/>
                        </a:solidFill>
                        <a:latin typeface="Cambria Math" panose="02040503050406030204" pitchFamily="18" charset="0"/>
                      </a:rPr>
                      <m:t> (</m:t>
                    </m:r>
                    <m:r>
                      <a:rPr lang="en-US" sz="1600" b="0" i="1" smtClean="0">
                        <a:solidFill>
                          <a:srgbClr val="00B050"/>
                        </a:solidFill>
                        <a:latin typeface="Cambria Math" panose="02040503050406030204" pitchFamily="18" charset="0"/>
                      </a:rPr>
                      <m:t>𝑢</m:t>
                    </m:r>
                    <m:r>
                      <a:rPr lang="en-US" sz="1600" b="0" i="1" smtClean="0">
                        <a:solidFill>
                          <a:srgbClr val="00B050"/>
                        </a:solidFill>
                        <a:latin typeface="Cambria Math" panose="02040503050406030204" pitchFamily="18" charset="0"/>
                      </a:rPr>
                      <m:t>/</m:t>
                    </m:r>
                    <m:r>
                      <a:rPr lang="en-US" sz="1600" b="0" i="1" smtClean="0">
                        <a:solidFill>
                          <a:srgbClr val="00B050"/>
                        </a:solidFill>
                        <a:latin typeface="Cambria Math" panose="02040503050406030204" pitchFamily="18" charset="0"/>
                      </a:rPr>
                      <m:t>𝑑</m:t>
                    </m:r>
                    <m:r>
                      <a:rPr lang="en-US" sz="1600" b="0" i="1" smtClean="0">
                        <a:solidFill>
                          <a:srgbClr val="00B050"/>
                        </a:solidFill>
                        <a:latin typeface="Cambria Math" panose="02040503050406030204" pitchFamily="18" charset="0"/>
                      </a:rPr>
                      <m:t>), </m:t>
                    </m:r>
                  </m:oMath>
                </a14:m>
                <a:r>
                  <a:rPr lang="en-US" sz="1600" dirty="0" smtClean="0">
                    <a:solidFill>
                      <a:srgbClr val="00B050"/>
                    </a:solidFill>
                    <a:latin typeface="Comic Sans MS" panose="030F0702030302020204" pitchFamily="66" charset="0"/>
                  </a:rPr>
                  <a:t/>
                </a:r>
                <a:r>
                  <a:rPr lang="el-GR" sz="1600" dirty="0">
                    <a:solidFill>
                      <a:srgbClr val="00B050"/>
                    </a:solidFill>
                    <a:latin typeface="Comic Sans MS" panose="030F0702030302020204" pitchFamily="66" charset="0"/>
                  </a:rPr>
                  <a:t>π,η,</a:t>
                </a:r>
                <a:r>
                  <a:rPr lang="en-US" sz="1600" dirty="0" smtClean="0">
                    <a:solidFill>
                      <a:srgbClr val="00B050"/>
                    </a:solidFill>
                    <a:latin typeface="Comic Sans MS" panose="030F0702030302020204" pitchFamily="66" charset="0"/>
                  </a:rPr>
                  <a:t>K </a:t>
                </a:r>
                <a:r>
                  <a:rPr lang="en-US" sz="1600" dirty="0" smtClean="0">
                    <a:solidFill>
                      <a:srgbClr val="00B050"/>
                    </a:solidFill>
                    <a:latin typeface="Comic Sans MS" panose="030F0702030302020204" pitchFamily="66" charset="0"/>
                    <a:sym typeface="Wingdings" panose="05000000000000000000" pitchFamily="2" charset="2"/>
                  </a:rPr>
                  <a:t></a:t>
                </a:r>
                <a14:m>
                  <m:oMath xmlns:m="http://schemas.openxmlformats.org/officeDocument/2006/math">
                    <m:sSub>
                      <m:sSubPr>
                        <m:ctrlPr>
                          <a:rPr lang="it-IT" sz="1600" i="1">
                            <a:solidFill>
                              <a:srgbClr val="00B050"/>
                            </a:solidFill>
                            <a:latin typeface="Cambria Math" panose="02040503050406030204" pitchFamily="18" charset="0"/>
                          </a:rPr>
                        </m:ctrlPr>
                      </m:sSubPr>
                      <m:e>
                        <m:acc>
                          <m:accPr>
                            <m:chr m:val="̃"/>
                            <m:ctrlPr>
                              <a:rPr lang="it-IT" sz="1600" i="1">
                                <a:solidFill>
                                  <a:srgbClr val="00B050"/>
                                </a:solidFill>
                                <a:latin typeface="Cambria Math" panose="02040503050406030204" pitchFamily="18" charset="0"/>
                              </a:rPr>
                            </m:ctrlPr>
                          </m:accPr>
                          <m:e>
                            <m:r>
                              <a:rPr lang="it-IT" sz="1600">
                                <a:solidFill>
                                  <a:srgbClr val="00B050"/>
                                </a:solidFill>
                                <a:latin typeface="Cambria Math"/>
                                <a:ea typeface="Cambria Math"/>
                              </a:rPr>
                              <m:t>ℋ</m:t>
                            </m:r>
                          </m:e>
                        </m:acc>
                      </m:e>
                      <m:sub/>
                    </m:sSub>
                  </m:oMath>
                </a14:m>
                <a:r>
                  <a:rPr lang="en-US" sz="1600" dirty="0" smtClean="0">
                    <a:solidFill>
                      <a:srgbClr val="00B050"/>
                    </a:solidFill>
                    <a:latin typeface="Comic Sans MS" panose="030F0702030302020204" pitchFamily="66" charset="0"/>
                  </a:rPr>
                  <a:t/>
                </a:r>
                <a14:m>
                  <m:oMath xmlns:m="http://schemas.openxmlformats.org/officeDocument/2006/math">
                    <m:sSub>
                      <m:sSubPr>
                        <m:ctrlPr>
                          <a:rPr lang="it-IT" sz="1600" i="1">
                            <a:solidFill>
                              <a:srgbClr val="00B050"/>
                            </a:solidFill>
                            <a:latin typeface="Cambria Math" panose="02040503050406030204" pitchFamily="18" charset="0"/>
                          </a:rPr>
                        </m:ctrlPr>
                      </m:sSubPr>
                      <m:e>
                        <m:acc>
                          <m:accPr>
                            <m:chr m:val="̃"/>
                            <m:ctrlPr>
                              <a:rPr lang="it-IT" sz="1600" i="1">
                                <a:solidFill>
                                  <a:srgbClr val="00B050"/>
                                </a:solidFill>
                                <a:latin typeface="Cambria Math" panose="02040503050406030204" pitchFamily="18" charset="0"/>
                              </a:rPr>
                            </m:ctrlPr>
                          </m:accPr>
                          <m:e>
                            <m:r>
                              <a:rPr lang="it-IT" sz="1600">
                                <a:solidFill>
                                  <a:srgbClr val="00B050"/>
                                </a:solidFill>
                                <a:latin typeface="Cambria Math"/>
                                <a:ea typeface="Cambria Math"/>
                              </a:rPr>
                              <m:t>𝓔</m:t>
                            </m:r>
                          </m:e>
                        </m:acc>
                      </m:e>
                      <m:sub/>
                    </m:sSub>
                  </m:oMath>
                </a14:m>
                <a:endParaRPr lang="en-US" sz="1600" dirty="0" smtClean="0">
                  <a:solidFill>
                    <a:srgbClr val="00B050"/>
                  </a:solidFill>
                  <a:latin typeface="Comic Sans MS" panose="030F0702030302020204" pitchFamily="66" charset="0"/>
                </a:endParaRPr>
              </a:p>
              <a:p>
                <a:pPr marL="285750" indent="-285750">
                  <a:lnSpc>
                    <a:spcPct val="150000"/>
                  </a:lnSpc>
                  <a:buFont typeface="Wingdings" panose="05000000000000000000" pitchFamily="2" charset="2"/>
                  <a:buChar char="ü"/>
                </a:pPr>
                <a:r>
                  <a:rPr lang="it-IT" sz="1600" dirty="0" smtClean="0">
                    <a:solidFill>
                      <a:srgbClr val="7030A0"/>
                    </a:solidFill>
                    <a:latin typeface="Comic Sans MS" pitchFamily="66" charset="0"/>
                    <a:sym typeface="Symbol"/>
                  </a:rPr>
                  <a:t>Aimed </a:t>
                </a:r>
                <a:r>
                  <a:rPr lang="it-IT" sz="1600" dirty="0">
                    <a:solidFill>
                      <a:srgbClr val="7030A0"/>
                    </a:solidFill>
                    <a:latin typeface="Comic Sans MS" pitchFamily="66" charset="0"/>
                    <a:sym typeface="Symbol"/>
                  </a:rPr>
                  <a:t>for a new proposal, run with </a:t>
                </a:r>
                <a:r>
                  <a:rPr lang="it-IT" sz="1600" dirty="0" smtClean="0">
                    <a:solidFill>
                      <a:srgbClr val="7030A0"/>
                    </a:solidFill>
                    <a:latin typeface="Comic Sans MS" pitchFamily="66" charset="0"/>
                    <a:sym typeface="Symbol"/>
                  </a:rPr>
                  <a:t>SoLID-SIDIS</a:t>
                </a:r>
                <a:endParaRPr lang="it-IT" sz="1600" dirty="0">
                  <a:solidFill>
                    <a:srgbClr val="7030A0"/>
                  </a:solidFill>
                  <a:latin typeface="Comic Sans MS" pitchFamily="66" charset="0"/>
                  <a:sym typeface="Symbol"/>
                </a:endParaRPr>
              </a:p>
            </p:txBody>
          </p:sp>
        </mc:Choice>
        <mc:Fallback>
          <p:sp>
            <p:nvSpPr>
              <p:cNvPr id="18" name="TextBox 17"/>
              <p:cNvSpPr txBox="1">
                <a:spLocks noRot="1" noChangeAspect="1" noMove="1" noResize="1" noEditPoints="1" noAdjustHandles="1" noChangeArrowheads="1" noChangeShapeType="1" noTextEdit="1"/>
              </p:cNvSpPr>
              <p:nvPr/>
            </p:nvSpPr>
            <p:spPr>
              <a:xfrm>
                <a:off x="3070802" y="4767510"/>
                <a:ext cx="6325734" cy="1950727"/>
              </a:xfrm>
              <a:prstGeom prst="rect">
                <a:avLst/>
              </a:prstGeom>
              <a:blipFill rotWithShape="0">
                <a:blip r:embed="rId6"/>
                <a:stretch>
                  <a:fillRect l="-386" b="-1250"/>
                </a:stretch>
              </a:blipFill>
            </p:spPr>
            <p:txBody>
              <a:bodyPr/>
              <a:lstStyle/>
              <a:p>
                <a:r>
                  <a:rPr lang="en-US">
                    <a:noFill/>
                  </a:rPr>
                  <a:t> </a:t>
                </a:r>
              </a:p>
            </p:txBody>
          </p:sp>
        </mc:Fallback>
      </mc:AlternateContent>
      <p:sp>
        <p:nvSpPr>
          <p:cNvPr id="19" name="Rectangle 18"/>
          <p:cNvSpPr/>
          <p:nvPr/>
        </p:nvSpPr>
        <p:spPr>
          <a:xfrm>
            <a:off x="2817423" y="3282638"/>
            <a:ext cx="4055523" cy="830997"/>
          </a:xfrm>
          <a:prstGeom prst="rect">
            <a:avLst/>
          </a:prstGeom>
        </p:spPr>
        <p:txBody>
          <a:bodyPr wrap="square">
            <a:spAutoFit/>
          </a:bodyPr>
          <a:lstStyle/>
          <a:p>
            <a:pPr marL="411480" indent="-342900">
              <a:buFont typeface="Wingdings" panose="05000000000000000000" pitchFamily="2" charset="2"/>
              <a:buChar char="ü"/>
            </a:pPr>
            <a:r>
              <a:rPr lang="it-IT" sz="1600" dirty="0" smtClean="0">
                <a:solidFill>
                  <a:srgbClr val="7030A0"/>
                </a:solidFill>
                <a:latin typeface="Comic Sans MS" pitchFamily="66" charset="0"/>
                <a:sym typeface="Symbol"/>
              </a:rPr>
              <a:t>Inverse of the space-like DVCS</a:t>
            </a:r>
          </a:p>
          <a:p>
            <a:pPr marL="411480" indent="-342900">
              <a:buFont typeface="Wingdings" panose="05000000000000000000" pitchFamily="2" charset="2"/>
              <a:buChar char="ü"/>
            </a:pPr>
            <a:r>
              <a:rPr lang="it-IT" sz="1600" dirty="0" smtClean="0">
                <a:solidFill>
                  <a:srgbClr val="7030A0"/>
                </a:solidFill>
                <a:latin typeface="Comic Sans MS" pitchFamily="66" charset="0"/>
                <a:sym typeface="Symbol"/>
              </a:rPr>
              <a:t>Extract the real part of CFFs</a:t>
            </a:r>
          </a:p>
          <a:p>
            <a:pPr marL="411480" indent="-342900">
              <a:buFont typeface="Wingdings" panose="05000000000000000000" pitchFamily="2" charset="2"/>
              <a:buChar char="ü"/>
            </a:pPr>
            <a:r>
              <a:rPr lang="it-IT" sz="1600" dirty="0" smtClean="0">
                <a:solidFill>
                  <a:srgbClr val="7030A0"/>
                </a:solidFill>
                <a:latin typeface="Comic Sans MS" pitchFamily="66" charset="0"/>
                <a:sym typeface="Symbol"/>
              </a:rPr>
              <a:t>new </a:t>
            </a:r>
            <a:r>
              <a:rPr lang="it-IT" sz="1600" dirty="0">
                <a:solidFill>
                  <a:srgbClr val="7030A0"/>
                </a:solidFill>
                <a:latin typeface="Comic Sans MS" pitchFamily="66" charset="0"/>
                <a:sym typeface="Symbol"/>
              </a:rPr>
              <a:t>proposal, run with </a:t>
            </a:r>
            <a:r>
              <a:rPr lang="it-IT" sz="1600" dirty="0" smtClean="0">
                <a:solidFill>
                  <a:srgbClr val="7030A0"/>
                </a:solidFill>
                <a:latin typeface="Comic Sans MS" pitchFamily="66" charset="0"/>
                <a:sym typeface="Symbol"/>
              </a:rPr>
              <a:t>SoLID-J/Psi</a:t>
            </a:r>
            <a:endParaRPr lang="it-IT" sz="1600" dirty="0">
              <a:solidFill>
                <a:srgbClr val="7030A0"/>
              </a:solidFill>
              <a:latin typeface="Comic Sans MS" pitchFamily="66" charset="0"/>
              <a:sym typeface="Symbol"/>
            </a:endParaRPr>
          </a:p>
        </p:txBody>
      </p:sp>
      <p:graphicFrame>
        <p:nvGraphicFramePr>
          <p:cNvPr id="20" name="Object 19"/>
          <p:cNvGraphicFramePr>
            <a:graphicFrameLocks noChangeAspect="1"/>
          </p:cNvGraphicFramePr>
          <p:nvPr>
            <p:extLst>
              <p:ext uri="{D42A27DB-BD31-4B8C-83A1-F6EECF244321}">
                <p14:modId xmlns:p14="http://schemas.microsoft.com/office/powerpoint/2010/main" xmlns="" val="1469249147"/>
              </p:ext>
            </p:extLst>
          </p:nvPr>
        </p:nvGraphicFramePr>
        <p:xfrm>
          <a:off x="2401491" y="881886"/>
          <a:ext cx="2880320" cy="377943"/>
        </p:xfrm>
        <a:graphic>
          <a:graphicData uri="http://schemas.openxmlformats.org/presentationml/2006/ole">
            <p:oleObj spid="_x0000_s31779" name="Equation" r:id="rId7" imgW="1739880" imgH="228600" progId="">
              <p:embed/>
            </p:oleObj>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xmlns="" val="116370384"/>
              </p:ext>
            </p:extLst>
          </p:nvPr>
        </p:nvGraphicFramePr>
        <p:xfrm>
          <a:off x="3707904" y="2839630"/>
          <a:ext cx="2662039" cy="389067"/>
        </p:xfrm>
        <a:graphic>
          <a:graphicData uri="http://schemas.openxmlformats.org/presentationml/2006/ole">
            <p:oleObj spid="_x0000_s31780" name="Equation" r:id="rId8" imgW="1562040" imgH="228600" progId="">
              <p:embed/>
            </p:oleObj>
          </a:graphicData>
        </a:graphic>
      </p:graphicFrame>
      <p:pic>
        <p:nvPicPr>
          <p:cNvPr id="22" name="Picture 21"/>
          <p:cNvPicPr>
            <a:picLocks noChangeAspect="1"/>
          </p:cNvPicPr>
          <p:nvPr/>
        </p:nvPicPr>
        <p:blipFill>
          <a:blip r:embed="rId9"/>
          <a:stretch>
            <a:fillRect/>
          </a:stretch>
        </p:blipFill>
        <p:spPr>
          <a:xfrm>
            <a:off x="493765" y="2452933"/>
            <a:ext cx="2040700" cy="1772386"/>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xmlns="" val="3355389545"/>
              </p:ext>
            </p:extLst>
          </p:nvPr>
        </p:nvGraphicFramePr>
        <p:xfrm>
          <a:off x="3744913" y="4289425"/>
          <a:ext cx="3767137" cy="388938"/>
        </p:xfrm>
        <a:graphic>
          <a:graphicData uri="http://schemas.openxmlformats.org/presentationml/2006/ole">
            <p:oleObj spid="_x0000_s31781" name="Equation" r:id="rId10" imgW="2209680" imgH="228600" progId="">
              <p:embed/>
            </p:oleObj>
          </a:graphicData>
        </a:graphic>
      </p:graphicFrame>
    </p:spTree>
    <p:extLst>
      <p:ext uri="{BB962C8B-B14F-4D97-AF65-F5344CB8AC3E}">
        <p14:creationId xmlns:p14="http://schemas.microsoft.com/office/powerpoint/2010/main" xmlns="" val="33461779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11156"/>
          </a:xfrm>
        </p:spPr>
        <p:txBody>
          <a:bodyPr>
            <a:normAutofit fontScale="90000"/>
          </a:bodyPr>
          <a:lstStyle/>
          <a:p>
            <a:r>
              <a:rPr lang="en-US" altLang="zh-CN" dirty="0" smtClean="0">
                <a:latin typeface="Arial Black" pitchFamily="34" charset="0"/>
              </a:rPr>
              <a:t>Summary</a:t>
            </a:r>
            <a:endParaRPr lang="zh-CN" altLang="en-US" dirty="0">
              <a:latin typeface="Arial Black" pitchFamily="34" charset="0"/>
            </a:endParaRPr>
          </a:p>
        </p:txBody>
      </p:sp>
      <p:sp>
        <p:nvSpPr>
          <p:cNvPr id="5" name="TextBox 4"/>
          <p:cNvSpPr txBox="1"/>
          <p:nvPr/>
        </p:nvSpPr>
        <p:spPr>
          <a:xfrm>
            <a:off x="285720" y="856357"/>
            <a:ext cx="8572560" cy="3785652"/>
          </a:xfrm>
          <a:prstGeom prst="rect">
            <a:avLst/>
          </a:prstGeom>
          <a:noFill/>
        </p:spPr>
        <p:txBody>
          <a:bodyPr wrap="square" rtlCol="0">
            <a:spAutoFit/>
          </a:bodyPr>
          <a:lstStyle/>
          <a:p>
            <a:pPr>
              <a:lnSpc>
                <a:spcPct val="150000"/>
              </a:lnSpc>
              <a:buFont typeface="Wingdings" pitchFamily="2" charset="2"/>
              <a:buChar char="u"/>
            </a:pPr>
            <a:r>
              <a:rPr lang="en-US" altLang="zh-CN" sz="1600" dirty="0" smtClean="0">
                <a:solidFill>
                  <a:schemeClr val="tx1">
                    <a:lumMod val="95000"/>
                    <a:lumOff val="5000"/>
                  </a:schemeClr>
                </a:solidFill>
                <a:latin typeface="Comic Sans MS" pitchFamily="66" charset="0"/>
                <a:cs typeface="Times New Roman" pitchFamily="18" charset="0"/>
              </a:rPr>
              <a:t> Understanding the nucleon structure from 1D (PDFs&amp;FF) to 3D (TMDs &amp; GPDs)</a:t>
            </a:r>
          </a:p>
          <a:p>
            <a:pPr>
              <a:lnSpc>
                <a:spcPct val="150000"/>
              </a:lnSpc>
              <a:buFont typeface="Wingdings" pitchFamily="2" charset="2"/>
              <a:buChar char="u"/>
            </a:pPr>
            <a:r>
              <a:rPr lang="en-US" altLang="zh-CN" sz="1600" dirty="0" smtClean="0">
                <a:solidFill>
                  <a:schemeClr val="tx1">
                    <a:lumMod val="95000"/>
                    <a:lumOff val="5000"/>
                  </a:schemeClr>
                </a:solidFill>
                <a:latin typeface="Comic Sans MS" pitchFamily="66" charset="0"/>
                <a:cs typeface="Times New Roman" pitchFamily="18" charset="0"/>
              </a:rPr>
              <a:t> SIDIS provides a powerful tool to study TMDs</a:t>
            </a:r>
          </a:p>
          <a:p>
            <a:pPr>
              <a:lnSpc>
                <a:spcPct val="150000"/>
              </a:lnSpc>
            </a:pPr>
            <a:r>
              <a:rPr lang="en-US" altLang="zh-CN" sz="1600" dirty="0">
                <a:solidFill>
                  <a:srgbClr val="7030A0"/>
                </a:solidFill>
                <a:latin typeface="Comic Sans MS" pitchFamily="66" charset="0"/>
                <a:cs typeface="Times New Roman" pitchFamily="18" charset="0"/>
              </a:rPr>
              <a:t> </a:t>
            </a:r>
            <a:r>
              <a:rPr lang="en-US" altLang="zh-CN" sz="1600" dirty="0" smtClean="0">
                <a:solidFill>
                  <a:srgbClr val="7030A0"/>
                </a:solidFill>
                <a:latin typeface="Comic Sans MS" pitchFamily="66" charset="0"/>
                <a:cs typeface="Times New Roman" pitchFamily="18" charset="0"/>
              </a:rPr>
              <a:t>        8 leading twist TMDs to access quark spin &amp; OAM, tensor change, and so on</a:t>
            </a:r>
          </a:p>
          <a:p>
            <a:pPr>
              <a:lnSpc>
                <a:spcPct val="150000"/>
              </a:lnSpc>
              <a:buFont typeface="Wingdings" pitchFamily="2" charset="2"/>
              <a:buChar char="u"/>
            </a:pPr>
            <a:r>
              <a:rPr lang="en-US" altLang="zh-CN" sz="1600" dirty="0">
                <a:solidFill>
                  <a:schemeClr val="tx1">
                    <a:lumMod val="95000"/>
                    <a:lumOff val="5000"/>
                  </a:schemeClr>
                </a:solidFill>
                <a:latin typeface="Comic Sans MS" pitchFamily="66" charset="0"/>
                <a:cs typeface="Times New Roman" pitchFamily="18" charset="0"/>
              </a:rPr>
              <a:t> </a:t>
            </a:r>
            <a:r>
              <a:rPr lang="en-US" altLang="zh-CN" sz="1600" dirty="0" smtClean="0">
                <a:solidFill>
                  <a:schemeClr val="tx1">
                    <a:lumMod val="95000"/>
                    <a:lumOff val="5000"/>
                  </a:schemeClr>
                </a:solidFill>
                <a:latin typeface="Comic Sans MS" pitchFamily="66" charset="0"/>
                <a:cs typeface="Times New Roman" pitchFamily="18" charset="0"/>
              </a:rPr>
              <a:t>SoLID-SIDIS programs will perform 4D precise measurements of TMDs</a:t>
            </a:r>
          </a:p>
          <a:p>
            <a:pPr>
              <a:lnSpc>
                <a:spcPct val="150000"/>
              </a:lnSpc>
            </a:pPr>
            <a:r>
              <a:rPr lang="en-US" altLang="zh-CN" sz="1600" dirty="0">
                <a:solidFill>
                  <a:srgbClr val="7030A0"/>
                </a:solidFill>
                <a:latin typeface="Comic Sans MS" pitchFamily="66" charset="0"/>
                <a:cs typeface="Times New Roman" pitchFamily="18" charset="0"/>
              </a:rPr>
              <a:t> </a:t>
            </a:r>
            <a:r>
              <a:rPr lang="en-US" altLang="zh-CN" sz="1600" dirty="0" smtClean="0">
                <a:solidFill>
                  <a:srgbClr val="7030A0"/>
                </a:solidFill>
                <a:latin typeface="Comic Sans MS" pitchFamily="66" charset="0"/>
                <a:cs typeface="Times New Roman" pitchFamily="18" charset="0"/>
              </a:rPr>
              <a:t>    Three A rated experiments, two newly approved “bonus” experiments, and more …</a:t>
            </a:r>
          </a:p>
          <a:p>
            <a:pPr>
              <a:lnSpc>
                <a:spcPct val="150000"/>
              </a:lnSpc>
              <a:buFont typeface="Wingdings" pitchFamily="2" charset="2"/>
              <a:buChar char="u"/>
            </a:pPr>
            <a:r>
              <a:rPr lang="en-US" altLang="zh-CN" sz="1600" dirty="0">
                <a:solidFill>
                  <a:schemeClr val="tx1">
                    <a:lumMod val="95000"/>
                    <a:lumOff val="5000"/>
                  </a:schemeClr>
                </a:solidFill>
                <a:latin typeface="Comic Sans MS" pitchFamily="66" charset="0"/>
                <a:cs typeface="Times New Roman" pitchFamily="18" charset="0"/>
              </a:rPr>
              <a:t> </a:t>
            </a:r>
            <a:r>
              <a:rPr lang="en-US" altLang="zh-CN" sz="1600" dirty="0" smtClean="0">
                <a:solidFill>
                  <a:schemeClr val="tx1">
                    <a:lumMod val="95000"/>
                    <a:lumOff val="5000"/>
                  </a:schemeClr>
                </a:solidFill>
                <a:latin typeface="Comic Sans MS" pitchFamily="66" charset="0"/>
                <a:cs typeface="Times New Roman" pitchFamily="18" charset="0"/>
              </a:rPr>
              <a:t>With the features of high luminosity and large acceptance, SoLID can explore a wide range of physics topics:</a:t>
            </a:r>
          </a:p>
          <a:p>
            <a:pPr>
              <a:lnSpc>
                <a:spcPct val="150000"/>
              </a:lnSpc>
            </a:pPr>
            <a:r>
              <a:rPr lang="en-US" altLang="zh-CN" sz="1600" dirty="0">
                <a:solidFill>
                  <a:srgbClr val="7030A0"/>
                </a:solidFill>
                <a:latin typeface="Comic Sans MS" pitchFamily="66" charset="0"/>
                <a:cs typeface="Times New Roman" pitchFamily="18" charset="0"/>
              </a:rPr>
              <a:t> </a:t>
            </a:r>
            <a:r>
              <a:rPr lang="en-US" altLang="zh-CN" sz="1600" dirty="0" smtClean="0">
                <a:solidFill>
                  <a:srgbClr val="7030A0"/>
                </a:solidFill>
                <a:latin typeface="Comic Sans MS" pitchFamily="66" charset="0"/>
                <a:cs typeface="Times New Roman" pitchFamily="18" charset="0"/>
              </a:rPr>
              <a:t>    SIDIS, PVDIS, J/Psi, GPD, and more …</a:t>
            </a:r>
          </a:p>
          <a:p>
            <a:pPr>
              <a:lnSpc>
                <a:spcPct val="150000"/>
              </a:lnSpc>
              <a:buFont typeface="Wingdings" pitchFamily="2" charset="2"/>
              <a:buChar char="u"/>
            </a:pPr>
            <a:r>
              <a:rPr lang="en-US" altLang="zh-CN" sz="1600" dirty="0">
                <a:solidFill>
                  <a:schemeClr val="tx1">
                    <a:lumMod val="95000"/>
                    <a:lumOff val="5000"/>
                  </a:schemeClr>
                </a:solidFill>
                <a:latin typeface="Comic Sans MS" pitchFamily="66" charset="0"/>
                <a:cs typeface="Times New Roman" pitchFamily="18" charset="0"/>
              </a:rPr>
              <a:t> </a:t>
            </a:r>
            <a:r>
              <a:rPr lang="en-US" altLang="zh-CN" sz="1600" dirty="0" smtClean="0">
                <a:solidFill>
                  <a:schemeClr val="tx1">
                    <a:lumMod val="95000"/>
                    <a:lumOff val="5000"/>
                  </a:schemeClr>
                </a:solidFill>
                <a:latin typeface="Comic Sans MS" pitchFamily="66" charset="0"/>
                <a:cs typeface="Times New Roman" pitchFamily="18" charset="0"/>
              </a:rPr>
              <a:t>With the similar SoLID-SIDIS setup, we can also study GPDs via DVCS and etc.</a:t>
            </a:r>
          </a:p>
          <a:p>
            <a:pPr>
              <a:lnSpc>
                <a:spcPct val="150000"/>
              </a:lnSpc>
            </a:pPr>
            <a:r>
              <a:rPr lang="en-US" altLang="zh-CN" sz="1600" dirty="0" smtClean="0">
                <a:solidFill>
                  <a:srgbClr val="7030A0"/>
                </a:solidFill>
                <a:latin typeface="Comic Sans MS" pitchFamily="66" charset="0"/>
                <a:cs typeface="Times New Roman" pitchFamily="18" charset="0"/>
              </a:rPr>
              <a:t>      Three Letter-of-Intents and one proposal will be submitted in this PAC.</a:t>
            </a:r>
          </a:p>
        </p:txBody>
      </p:sp>
      <p:sp>
        <p:nvSpPr>
          <p:cNvPr id="3" name="Rectangle 2"/>
          <p:cNvSpPr/>
          <p:nvPr/>
        </p:nvSpPr>
        <p:spPr>
          <a:xfrm>
            <a:off x="261474" y="4602024"/>
            <a:ext cx="8703013" cy="1938992"/>
          </a:xfrm>
          <a:prstGeom prst="rect">
            <a:avLst/>
          </a:prstGeom>
        </p:spPr>
        <p:txBody>
          <a:bodyPr wrap="square">
            <a:spAutoFit/>
          </a:bodyPr>
          <a:lstStyle/>
          <a:p>
            <a:pPr>
              <a:lnSpc>
                <a:spcPct val="150000"/>
              </a:lnSpc>
              <a:buFont typeface="Wingdings" pitchFamily="2" charset="2"/>
              <a:buChar char="u"/>
            </a:pPr>
            <a:r>
              <a:rPr lang="en-US" altLang="zh-CN" sz="1600" dirty="0" smtClean="0">
                <a:solidFill>
                  <a:schemeClr val="tx1">
                    <a:lumMod val="95000"/>
                    <a:lumOff val="5000"/>
                  </a:schemeClr>
                </a:solidFill>
                <a:latin typeface="Comic Sans MS" pitchFamily="66" charset="0"/>
                <a:cs typeface="Times New Roman" pitchFamily="18" charset="0"/>
              </a:rPr>
              <a:t> </a:t>
            </a:r>
            <a:r>
              <a:rPr lang="en-US" altLang="zh-CN" sz="1600" dirty="0">
                <a:solidFill>
                  <a:schemeClr val="tx1">
                    <a:lumMod val="95000"/>
                    <a:lumOff val="5000"/>
                  </a:schemeClr>
                </a:solidFill>
                <a:latin typeface="Comic Sans MS" pitchFamily="66" charset="0"/>
                <a:cs typeface="Times New Roman" pitchFamily="18" charset="0"/>
              </a:rPr>
              <a:t>SoLID - A strong and still expending collaboration:</a:t>
            </a:r>
          </a:p>
          <a:p>
            <a:pPr>
              <a:lnSpc>
                <a:spcPct val="150000"/>
              </a:lnSpc>
            </a:pPr>
            <a:r>
              <a:rPr lang="en-US" altLang="zh-CN" sz="1600" dirty="0">
                <a:solidFill>
                  <a:srgbClr val="7030A0"/>
                </a:solidFill>
                <a:latin typeface="Comic Sans MS" pitchFamily="66" charset="0"/>
                <a:cs typeface="Times New Roman" pitchFamily="18" charset="0"/>
              </a:rPr>
              <a:t>   </a:t>
            </a:r>
            <a:r>
              <a:rPr lang="en-US" altLang="zh-CN" sz="1600" dirty="0" smtClean="0">
                <a:solidFill>
                  <a:srgbClr val="7030A0"/>
                </a:solidFill>
                <a:latin typeface="Comic Sans MS" pitchFamily="66" charset="0"/>
                <a:cs typeface="Times New Roman" pitchFamily="18" charset="0"/>
              </a:rPr>
              <a:t>   200</a:t>
            </a:r>
            <a:r>
              <a:rPr lang="en-US" altLang="zh-CN" sz="1600" dirty="0">
                <a:solidFill>
                  <a:srgbClr val="7030A0"/>
                </a:solidFill>
                <a:latin typeface="Comic Sans MS" pitchFamily="66" charset="0"/>
                <a:cs typeface="Times New Roman" pitchFamily="18" charset="0"/>
              </a:rPr>
              <a:t>+ physicists, 50+ institutions and significant international contributions </a:t>
            </a:r>
            <a:r>
              <a:rPr lang="en-US" altLang="zh-CN" sz="1600" dirty="0" smtClean="0">
                <a:solidFill>
                  <a:srgbClr val="7030A0"/>
                </a:solidFill>
                <a:latin typeface="Comic Sans MS" pitchFamily="66" charset="0"/>
                <a:cs typeface="Times New Roman" pitchFamily="18" charset="0"/>
              </a:rPr>
              <a:t>...</a:t>
            </a:r>
          </a:p>
          <a:p>
            <a:pPr>
              <a:lnSpc>
                <a:spcPct val="150000"/>
              </a:lnSpc>
              <a:buFont typeface="Wingdings" pitchFamily="2" charset="2"/>
              <a:buChar char="u"/>
            </a:pPr>
            <a:r>
              <a:rPr lang="en-US" altLang="zh-CN" sz="1600" dirty="0" smtClean="0">
                <a:solidFill>
                  <a:schemeClr val="tx1">
                    <a:lumMod val="95000"/>
                    <a:lumOff val="5000"/>
                  </a:schemeClr>
                </a:solidFill>
                <a:latin typeface="Comic Sans MS" pitchFamily="66" charset="0"/>
                <a:cs typeface="Times New Roman" pitchFamily="18" charset="0"/>
              </a:rPr>
              <a:t> Welcome to join the SoLID collaboration and explore more physics programs</a:t>
            </a:r>
          </a:p>
          <a:p>
            <a:pPr>
              <a:lnSpc>
                <a:spcPct val="150000"/>
              </a:lnSpc>
            </a:pPr>
            <a:endParaRPr lang="en-US" altLang="zh-CN" sz="1600" dirty="0" smtClean="0">
              <a:solidFill>
                <a:schemeClr val="tx1">
                  <a:lumMod val="95000"/>
                  <a:lumOff val="5000"/>
                </a:schemeClr>
              </a:solidFill>
              <a:latin typeface="Comic Sans MS" pitchFamily="66" charset="0"/>
              <a:cs typeface="Times New Roman" pitchFamily="18" charset="0"/>
            </a:endParaRPr>
          </a:p>
          <a:p>
            <a:pPr>
              <a:lnSpc>
                <a:spcPct val="150000"/>
              </a:lnSpc>
            </a:pPr>
            <a:endParaRPr lang="en-US" altLang="zh-CN" sz="1600" dirty="0">
              <a:solidFill>
                <a:schemeClr val="tx1">
                  <a:lumMod val="95000"/>
                  <a:lumOff val="5000"/>
                </a:schemeClr>
              </a:solidFill>
              <a:latin typeface="Comic Sans MS" pitchFamily="66" charset="0"/>
              <a:cs typeface="Times New Roman" pitchFamily="18" charset="0"/>
            </a:endParaRPr>
          </a:p>
        </p:txBody>
      </p:sp>
      <p:sp>
        <p:nvSpPr>
          <p:cNvPr id="8" name="Slide Number Placeholder 7"/>
          <p:cNvSpPr>
            <a:spLocks noGrp="1"/>
          </p:cNvSpPr>
          <p:nvPr>
            <p:ph type="sldNum" sz="quarter" idx="12"/>
          </p:nvPr>
        </p:nvSpPr>
        <p:spPr/>
        <p:txBody>
          <a:bodyPr/>
          <a:lstStyle/>
          <a:p>
            <a:fld id="{2AD8FB44-09DD-46C6-B9FF-D20F6BE587A9}" type="slidenum">
              <a:rPr lang="zh-CN" altLang="en-US" smtClean="0"/>
              <a:pPr/>
              <a:t>25</a:t>
            </a:fld>
            <a:endParaRPr lang="zh-CN" altLang="en-US"/>
          </a:p>
        </p:txBody>
      </p:sp>
    </p:spTree>
    <p:extLst>
      <p:ext uri="{BB962C8B-B14F-4D97-AF65-F5344CB8AC3E}">
        <p14:creationId xmlns:p14="http://schemas.microsoft.com/office/powerpoint/2010/main" xmlns="" val="24452604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472" y="2786058"/>
            <a:ext cx="8229600" cy="511156"/>
          </a:xfrm>
        </p:spPr>
        <p:txBody>
          <a:bodyPr>
            <a:noAutofit/>
          </a:bodyPr>
          <a:lstStyle/>
          <a:p>
            <a:r>
              <a:rPr lang="en-US" altLang="zh-CN" sz="7200" dirty="0" smtClean="0">
                <a:latin typeface="Arial Black" pitchFamily="34" charset="0"/>
              </a:rPr>
              <a:t>Backup Slides</a:t>
            </a:r>
            <a:endParaRPr lang="zh-CN" altLang="en-US" sz="7200" dirty="0">
              <a:latin typeface="Arial Black" pitchFamily="34" charset="0"/>
            </a:endParaRPr>
          </a:p>
        </p:txBody>
      </p:sp>
      <p:sp>
        <p:nvSpPr>
          <p:cNvPr id="5" name="Slide Number Placeholder 4"/>
          <p:cNvSpPr>
            <a:spLocks noGrp="1"/>
          </p:cNvSpPr>
          <p:nvPr>
            <p:ph type="sldNum" sz="quarter" idx="12"/>
          </p:nvPr>
        </p:nvSpPr>
        <p:spPr/>
        <p:txBody>
          <a:bodyPr/>
          <a:lstStyle/>
          <a:p>
            <a:fld id="{2AD8FB44-09DD-46C6-B9FF-D20F6BE587A9}" type="slidenum">
              <a:rPr lang="zh-CN" altLang="en-US" smtClean="0"/>
              <a:pPr/>
              <a:t>26</a:t>
            </a:fld>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11156"/>
          </a:xfrm>
        </p:spPr>
        <p:txBody>
          <a:bodyPr>
            <a:noAutofit/>
          </a:bodyPr>
          <a:lstStyle/>
          <a:p>
            <a:r>
              <a:rPr lang="en-US" altLang="zh-CN" sz="3600" dirty="0" smtClean="0">
                <a:latin typeface="Arial Black" pitchFamily="34" charset="0"/>
              </a:rPr>
              <a:t>Magnet</a:t>
            </a:r>
            <a:endParaRPr lang="zh-CN" altLang="en-US" sz="3600" dirty="0">
              <a:latin typeface="Arial Black" pitchFamily="34" charset="0"/>
            </a:endParaRPr>
          </a:p>
        </p:txBody>
      </p:sp>
      <p:sp>
        <p:nvSpPr>
          <p:cNvPr id="11" name="TextBox 10"/>
          <p:cNvSpPr txBox="1"/>
          <p:nvPr/>
        </p:nvSpPr>
        <p:spPr>
          <a:xfrm>
            <a:off x="285720" y="785794"/>
            <a:ext cx="8572560" cy="461858"/>
          </a:xfrm>
          <a:prstGeom prst="rect">
            <a:avLst/>
          </a:prstGeom>
          <a:noFill/>
        </p:spPr>
        <p:txBody>
          <a:bodyPr wrap="square" rtlCol="0">
            <a:spAutoFit/>
          </a:bodyPr>
          <a:lstStyle/>
          <a:p>
            <a:pPr>
              <a:lnSpc>
                <a:spcPct val="150000"/>
              </a:lnSpc>
              <a:buFont typeface="Wingdings" pitchFamily="2" charset="2"/>
              <a:buChar char="u"/>
            </a:pPr>
            <a:r>
              <a:rPr lang="en-US" altLang="zh-CN" b="1" dirty="0" smtClean="0">
                <a:latin typeface="Comic Sans MS" pitchFamily="66" charset="0"/>
                <a:cs typeface="Times New Roman" pitchFamily="18" charset="0"/>
              </a:rPr>
              <a:t> CLEO-II Solenoid Magnet: </a:t>
            </a:r>
            <a:r>
              <a:rPr lang="en-US" altLang="zh-CN" dirty="0" smtClean="0">
                <a:latin typeface="Comic Sans MS" pitchFamily="66" charset="0"/>
                <a:cs typeface="Times New Roman" pitchFamily="18" charset="0"/>
              </a:rPr>
              <a:t>from Cornell Univ.</a:t>
            </a:r>
          </a:p>
        </p:txBody>
      </p:sp>
      <p:sp>
        <p:nvSpPr>
          <p:cNvPr id="4" name="TextBox 3"/>
          <p:cNvSpPr txBox="1"/>
          <p:nvPr/>
        </p:nvSpPr>
        <p:spPr>
          <a:xfrm>
            <a:off x="285720" y="1319743"/>
            <a:ext cx="6286544" cy="1323439"/>
          </a:xfrm>
          <a:prstGeom prst="rect">
            <a:avLst/>
          </a:prstGeom>
          <a:noFill/>
        </p:spPr>
        <p:txBody>
          <a:bodyPr wrap="square" rtlCol="0">
            <a:spAutoFit/>
          </a:bodyPr>
          <a:lstStyle/>
          <a:p>
            <a:r>
              <a:rPr lang="en-US" altLang="zh-CN" sz="1600" b="1" u="sng" dirty="0" smtClean="0">
                <a:solidFill>
                  <a:srgbClr val="002060"/>
                </a:solidFill>
                <a:latin typeface="Comic Sans MS" pitchFamily="66" charset="0"/>
                <a:cs typeface="Times New Roman" pitchFamily="18" charset="0"/>
              </a:rPr>
              <a:t>Goals:</a:t>
            </a:r>
            <a:r>
              <a:rPr lang="en-US" altLang="zh-CN" sz="1600" b="1" dirty="0" smtClean="0">
                <a:solidFill>
                  <a:srgbClr val="002060"/>
                </a:solidFill>
                <a:latin typeface="Comic Sans MS" pitchFamily="66" charset="0"/>
                <a:cs typeface="Times New Roman" pitchFamily="18" charset="0"/>
              </a:rPr>
              <a:t> </a:t>
            </a:r>
            <a:r>
              <a:rPr lang="en-US" altLang="zh-CN" sz="1600" dirty="0" smtClean="0">
                <a:solidFill>
                  <a:srgbClr val="7030A0"/>
                </a:solidFill>
                <a:latin typeface="Comic Sans MS" pitchFamily="66" charset="0"/>
                <a:cs typeface="Times New Roman" pitchFamily="18" charset="0"/>
              </a:rPr>
              <a:t> </a:t>
            </a:r>
          </a:p>
          <a:p>
            <a:r>
              <a:rPr lang="en-US" altLang="zh-CN" sz="1600" dirty="0">
                <a:solidFill>
                  <a:schemeClr val="tx1">
                    <a:lumMod val="95000"/>
                    <a:lumOff val="5000"/>
                  </a:schemeClr>
                </a:solidFill>
                <a:latin typeface="Comic Sans MS" pitchFamily="66" charset="0"/>
                <a:cs typeface="Times New Roman" pitchFamily="18" charset="0"/>
                <a:sym typeface="Wingdings" pitchFamily="2" charset="2"/>
              </a:rPr>
              <a:t> </a:t>
            </a: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a:t>
            </a:r>
            <a:r>
              <a:rPr lang="en-US" altLang="zh-CN" sz="1600" dirty="0" smtClean="0">
                <a:solidFill>
                  <a:schemeClr val="tx1">
                    <a:lumMod val="95000"/>
                    <a:lumOff val="5000"/>
                  </a:schemeClr>
                </a:solidFill>
                <a:latin typeface="Comic Sans MS" pitchFamily="66" charset="0"/>
                <a:cs typeface="Times New Roman" pitchFamily="18" charset="0"/>
              </a:rPr>
              <a:t>Acceptance:  </a:t>
            </a:r>
            <a:r>
              <a:rPr lang="el-GR" altLang="zh-CN" sz="1600" dirty="0" smtClean="0">
                <a:solidFill>
                  <a:schemeClr val="tx1">
                    <a:lumMod val="95000"/>
                    <a:lumOff val="5000"/>
                  </a:schemeClr>
                </a:solidFill>
                <a:latin typeface="Comic Sans MS" pitchFamily="66" charset="0"/>
                <a:cs typeface="Times New Roman" pitchFamily="18" charset="0"/>
              </a:rPr>
              <a:t>Φ</a:t>
            </a:r>
            <a:r>
              <a:rPr lang="en-US" altLang="zh-CN" sz="1600" dirty="0" smtClean="0">
                <a:solidFill>
                  <a:schemeClr val="tx1">
                    <a:lumMod val="95000"/>
                    <a:lumOff val="5000"/>
                  </a:schemeClr>
                </a:solidFill>
                <a:latin typeface="Comic Sans MS" pitchFamily="66" charset="0"/>
                <a:cs typeface="Times New Roman" pitchFamily="18" charset="0"/>
              </a:rPr>
              <a:t>: 2</a:t>
            </a:r>
            <a:r>
              <a:rPr lang="el-GR" altLang="zh-CN" sz="1600" dirty="0" smtClean="0">
                <a:solidFill>
                  <a:schemeClr val="tx1">
                    <a:lumMod val="95000"/>
                    <a:lumOff val="5000"/>
                  </a:schemeClr>
                </a:solidFill>
                <a:latin typeface="Comic Sans MS" pitchFamily="66" charset="0"/>
                <a:cs typeface="Times New Roman" pitchFamily="18" charset="0"/>
              </a:rPr>
              <a:t>π</a:t>
            </a:r>
            <a:r>
              <a:rPr lang="en-US" altLang="zh-CN" sz="1600" dirty="0" smtClean="0">
                <a:solidFill>
                  <a:schemeClr val="tx1">
                    <a:lumMod val="95000"/>
                    <a:lumOff val="5000"/>
                  </a:schemeClr>
                </a:solidFill>
                <a:latin typeface="Comic Sans MS" pitchFamily="66" charset="0"/>
                <a:cs typeface="Times New Roman" pitchFamily="18" charset="0"/>
              </a:rPr>
              <a:t>, </a:t>
            </a:r>
            <a:r>
              <a:rPr lang="el-GR" altLang="zh-CN" sz="1600" dirty="0" smtClean="0">
                <a:solidFill>
                  <a:schemeClr val="tx1">
                    <a:lumMod val="95000"/>
                    <a:lumOff val="5000"/>
                  </a:schemeClr>
                </a:solidFill>
                <a:latin typeface="Comic Sans MS" pitchFamily="66" charset="0"/>
                <a:cs typeface="Times New Roman" pitchFamily="18" charset="0"/>
              </a:rPr>
              <a:t>θ</a:t>
            </a:r>
            <a:r>
              <a:rPr lang="en-US" altLang="zh-CN" sz="1600" dirty="0" smtClean="0">
                <a:solidFill>
                  <a:schemeClr val="tx1">
                    <a:lumMod val="95000"/>
                    <a:lumOff val="5000"/>
                  </a:schemeClr>
                </a:solidFill>
                <a:latin typeface="Comic Sans MS" pitchFamily="66" charset="0"/>
                <a:cs typeface="Times New Roman" pitchFamily="18" charset="0"/>
              </a:rPr>
              <a:t>: 8</a:t>
            </a:r>
            <a:r>
              <a:rPr lang="en-US" altLang="zh-CN" sz="1600" baseline="30000" dirty="0" smtClean="0">
                <a:solidFill>
                  <a:schemeClr val="tx1">
                    <a:lumMod val="95000"/>
                    <a:lumOff val="5000"/>
                  </a:schemeClr>
                </a:solidFill>
                <a:latin typeface="Comic Sans MS" pitchFamily="66" charset="0"/>
                <a:cs typeface="Times New Roman" pitchFamily="18" charset="0"/>
              </a:rPr>
              <a:t>o</a:t>
            </a:r>
            <a:r>
              <a:rPr lang="en-US" altLang="zh-CN" sz="1600" dirty="0" smtClean="0">
                <a:solidFill>
                  <a:schemeClr val="tx1">
                    <a:lumMod val="95000"/>
                    <a:lumOff val="5000"/>
                  </a:schemeClr>
                </a:solidFill>
                <a:latin typeface="Comic Sans MS" pitchFamily="66" charset="0"/>
                <a:cs typeface="Times New Roman" pitchFamily="18" charset="0"/>
              </a:rPr>
              <a:t>-24</a:t>
            </a:r>
            <a:r>
              <a:rPr lang="en-US" altLang="zh-CN" sz="1600" baseline="30000" dirty="0" smtClean="0">
                <a:solidFill>
                  <a:schemeClr val="tx1">
                    <a:lumMod val="95000"/>
                    <a:lumOff val="5000"/>
                  </a:schemeClr>
                </a:solidFill>
                <a:latin typeface="Comic Sans MS" pitchFamily="66" charset="0"/>
                <a:cs typeface="Times New Roman" pitchFamily="18" charset="0"/>
              </a:rPr>
              <a:t>o</a:t>
            </a:r>
            <a:r>
              <a:rPr lang="en-US" altLang="zh-CN" sz="1600" dirty="0" smtClean="0">
                <a:solidFill>
                  <a:schemeClr val="tx1">
                    <a:lumMod val="95000"/>
                    <a:lumOff val="5000"/>
                  </a:schemeClr>
                </a:solidFill>
                <a:latin typeface="Comic Sans MS" pitchFamily="66" charset="0"/>
                <a:cs typeface="Times New Roman" pitchFamily="18" charset="0"/>
              </a:rPr>
              <a:t> (SIDIS), 22</a:t>
            </a:r>
            <a:r>
              <a:rPr lang="en-US" altLang="zh-CN" sz="1600" baseline="30000" dirty="0" smtClean="0">
                <a:solidFill>
                  <a:schemeClr val="tx1">
                    <a:lumMod val="95000"/>
                    <a:lumOff val="5000"/>
                  </a:schemeClr>
                </a:solidFill>
                <a:latin typeface="Comic Sans MS" pitchFamily="66" charset="0"/>
                <a:cs typeface="Times New Roman" pitchFamily="18" charset="0"/>
              </a:rPr>
              <a:t>o</a:t>
            </a:r>
            <a:r>
              <a:rPr lang="en-US" altLang="zh-CN" sz="1600" dirty="0" smtClean="0">
                <a:solidFill>
                  <a:schemeClr val="tx1">
                    <a:lumMod val="95000"/>
                    <a:lumOff val="5000"/>
                  </a:schemeClr>
                </a:solidFill>
                <a:latin typeface="Comic Sans MS" pitchFamily="66" charset="0"/>
                <a:cs typeface="Times New Roman" pitchFamily="18" charset="0"/>
              </a:rPr>
              <a:t>-35</a:t>
            </a:r>
            <a:r>
              <a:rPr lang="en-US" altLang="zh-CN" sz="1600" baseline="30000" dirty="0" smtClean="0">
                <a:solidFill>
                  <a:schemeClr val="tx1">
                    <a:lumMod val="95000"/>
                    <a:lumOff val="5000"/>
                  </a:schemeClr>
                </a:solidFill>
                <a:latin typeface="Comic Sans MS" pitchFamily="66" charset="0"/>
                <a:cs typeface="Times New Roman" pitchFamily="18" charset="0"/>
              </a:rPr>
              <a:t>o</a:t>
            </a:r>
            <a:r>
              <a:rPr lang="en-US" altLang="zh-CN" sz="1600" dirty="0" smtClean="0">
                <a:solidFill>
                  <a:schemeClr val="tx1">
                    <a:lumMod val="95000"/>
                    <a:lumOff val="5000"/>
                  </a:schemeClr>
                </a:solidFill>
                <a:latin typeface="Comic Sans MS" pitchFamily="66" charset="0"/>
                <a:cs typeface="Times New Roman" pitchFamily="18" charset="0"/>
              </a:rPr>
              <a:t> (PVDIS), </a:t>
            </a:r>
          </a:p>
          <a:p>
            <a:r>
              <a:rPr lang="en-US" altLang="zh-CN" sz="1600" dirty="0">
                <a:solidFill>
                  <a:schemeClr val="tx1">
                    <a:lumMod val="95000"/>
                    <a:lumOff val="5000"/>
                  </a:schemeClr>
                </a:solidFill>
                <a:latin typeface="Comic Sans MS" pitchFamily="66" charset="0"/>
                <a:cs typeface="Times New Roman" pitchFamily="18" charset="0"/>
              </a:rPr>
              <a:t> </a:t>
            </a:r>
            <a:r>
              <a:rPr lang="en-US" altLang="zh-CN" sz="1600" dirty="0" smtClean="0">
                <a:solidFill>
                  <a:schemeClr val="tx1">
                    <a:lumMod val="95000"/>
                    <a:lumOff val="5000"/>
                  </a:schemeClr>
                </a:solidFill>
                <a:latin typeface="Comic Sans MS" pitchFamily="66" charset="0"/>
                <a:cs typeface="Times New Roman" pitchFamily="18" charset="0"/>
              </a:rPr>
              <a:t>                          P: 1.0 – 7.0 GeV/c,</a:t>
            </a:r>
          </a:p>
          <a:p>
            <a:r>
              <a:rPr lang="en-US" altLang="zh-CN" sz="1600" dirty="0">
                <a:solidFill>
                  <a:schemeClr val="tx1">
                    <a:lumMod val="95000"/>
                    <a:lumOff val="5000"/>
                  </a:schemeClr>
                </a:solidFill>
                <a:latin typeface="Comic Sans MS" pitchFamily="66" charset="0"/>
                <a:cs typeface="Times New Roman" pitchFamily="18" charset="0"/>
              </a:rPr>
              <a:t> </a:t>
            </a:r>
            <a:r>
              <a:rPr lang="en-US" altLang="zh-CN" sz="1600" dirty="0" smtClean="0">
                <a:solidFill>
                  <a:schemeClr val="tx1">
                    <a:lumMod val="95000"/>
                    <a:lumOff val="5000"/>
                  </a:schemeClr>
                </a:solidFill>
                <a:latin typeface="Comic Sans MS" pitchFamily="66" charset="0"/>
                <a:cs typeface="Times New Roman" pitchFamily="18" charset="0"/>
              </a:rPr>
              <a:t> </a:t>
            </a: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Resolution: </a:t>
            </a:r>
            <a:r>
              <a:rPr lang="el-GR" altLang="zh-CN" sz="1600" dirty="0" smtClean="0">
                <a:solidFill>
                  <a:schemeClr val="tx1">
                    <a:lumMod val="95000"/>
                    <a:lumOff val="5000"/>
                  </a:schemeClr>
                </a:solidFill>
                <a:latin typeface="Comic Sans MS" pitchFamily="66" charset="0"/>
                <a:cs typeface="Times New Roman" pitchFamily="18" charset="0"/>
                <a:sym typeface="Wingdings" pitchFamily="2" charset="2"/>
              </a:rPr>
              <a:t>δ</a:t>
            </a: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P/P ~ 2% (requires 0.1 mm tracking resolution)</a:t>
            </a:r>
          </a:p>
          <a:p>
            <a:r>
              <a:rPr lang="en-US" altLang="zh-CN" sz="1600" dirty="0">
                <a:solidFill>
                  <a:schemeClr val="tx1">
                    <a:lumMod val="95000"/>
                    <a:lumOff val="5000"/>
                  </a:schemeClr>
                </a:solidFill>
                <a:latin typeface="Comic Sans MS" pitchFamily="66" charset="0"/>
                <a:cs typeface="Times New Roman" pitchFamily="18" charset="0"/>
                <a:sym typeface="Wingdings" pitchFamily="2" charset="2"/>
              </a:rPr>
              <a:t> </a:t>
            </a: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 Fringe field at the front end &lt; 5 Gaus</a:t>
            </a:r>
            <a:r>
              <a:rPr lang="en-US" altLang="zh-CN" sz="1600" dirty="0" smtClean="0">
                <a:solidFill>
                  <a:schemeClr val="tx1">
                    <a:lumMod val="95000"/>
                    <a:lumOff val="5000"/>
                  </a:schemeClr>
                </a:solidFill>
                <a:latin typeface="Comic Sans MS" pitchFamily="66" charset="0"/>
                <a:cs typeface="Times New Roman" pitchFamily="18" charset="0"/>
              </a:rPr>
              <a:t> </a:t>
            </a:r>
          </a:p>
        </p:txBody>
      </p:sp>
      <p:pic>
        <p:nvPicPr>
          <p:cNvPr id="8194" name="Picture 2"/>
          <p:cNvPicPr>
            <a:picLocks noChangeAspect="1" noChangeArrowheads="1"/>
          </p:cNvPicPr>
          <p:nvPr/>
        </p:nvPicPr>
        <p:blipFill>
          <a:blip r:embed="rId3" cstate="print"/>
          <a:srcRect/>
          <a:stretch>
            <a:fillRect/>
          </a:stretch>
        </p:blipFill>
        <p:spPr bwMode="auto">
          <a:xfrm>
            <a:off x="1857356" y="4667207"/>
            <a:ext cx="2714644" cy="1976045"/>
          </a:xfrm>
          <a:prstGeom prst="rect">
            <a:avLst/>
          </a:prstGeom>
          <a:noFill/>
          <a:ln w="9525">
            <a:noFill/>
            <a:miter lim="800000"/>
            <a:headEnd/>
            <a:tailEnd/>
          </a:ln>
          <a:effectLst/>
        </p:spPr>
      </p:pic>
      <p:sp>
        <p:nvSpPr>
          <p:cNvPr id="8" name="TextBox 7"/>
          <p:cNvSpPr txBox="1"/>
          <p:nvPr/>
        </p:nvSpPr>
        <p:spPr>
          <a:xfrm>
            <a:off x="285720" y="2930910"/>
            <a:ext cx="7858180" cy="1569660"/>
          </a:xfrm>
          <a:prstGeom prst="rect">
            <a:avLst/>
          </a:prstGeom>
          <a:noFill/>
        </p:spPr>
        <p:txBody>
          <a:bodyPr wrap="square" rtlCol="0">
            <a:spAutoFit/>
          </a:bodyPr>
          <a:lstStyle/>
          <a:p>
            <a:r>
              <a:rPr lang="en-US" altLang="zh-CN" sz="1600" b="1" u="sng" dirty="0" smtClean="0">
                <a:solidFill>
                  <a:srgbClr val="002060"/>
                </a:solidFill>
                <a:latin typeface="Comic Sans MS" pitchFamily="66" charset="0"/>
                <a:cs typeface="Times New Roman" pitchFamily="18" charset="0"/>
              </a:rPr>
              <a:t>Status:</a:t>
            </a:r>
            <a:r>
              <a:rPr lang="en-US" altLang="zh-CN" sz="1600" b="1" dirty="0" smtClean="0">
                <a:solidFill>
                  <a:srgbClr val="002060"/>
                </a:solidFill>
                <a:latin typeface="Comic Sans MS" pitchFamily="66" charset="0"/>
                <a:cs typeface="Times New Roman" pitchFamily="18" charset="0"/>
              </a:rPr>
              <a:t>  </a:t>
            </a:r>
            <a:r>
              <a:rPr lang="en-US" altLang="zh-CN" sz="1600" dirty="0" smtClean="0">
                <a:solidFill>
                  <a:srgbClr val="7030A0"/>
                </a:solidFill>
                <a:latin typeface="Comic Sans MS" pitchFamily="66" charset="0"/>
                <a:cs typeface="Times New Roman" pitchFamily="18" charset="0"/>
              </a:rPr>
              <a:t> </a:t>
            </a:r>
          </a:p>
          <a:p>
            <a:r>
              <a:rPr lang="en-US" altLang="zh-CN" sz="1600" dirty="0">
                <a:solidFill>
                  <a:schemeClr val="tx1">
                    <a:lumMod val="95000"/>
                    <a:lumOff val="5000"/>
                  </a:schemeClr>
                </a:solidFill>
                <a:latin typeface="Comic Sans MS" pitchFamily="66" charset="0"/>
                <a:cs typeface="Times New Roman" pitchFamily="18" charset="0"/>
                <a:sym typeface="Wingdings" pitchFamily="2" charset="2"/>
              </a:rPr>
              <a:t> </a:t>
            </a: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 CLEO-II magnet formally repqested and agreed in 2013:</a:t>
            </a:r>
          </a:p>
          <a:p>
            <a:r>
              <a:rPr lang="en-US" altLang="zh-CN" sz="1600" dirty="0">
                <a:solidFill>
                  <a:schemeClr val="tx1">
                    <a:lumMod val="95000"/>
                    <a:lumOff val="5000"/>
                  </a:schemeClr>
                </a:solidFill>
                <a:latin typeface="Comic Sans MS" pitchFamily="66" charset="0"/>
                <a:cs typeface="Times New Roman" pitchFamily="18" charset="0"/>
                <a:sym typeface="Wingdings" pitchFamily="2" charset="2"/>
              </a:rPr>
              <a:t> </a:t>
            </a: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Built in 1989 and operated until 2008, uniform central field at 1.5 T, </a:t>
            </a:r>
          </a:p>
          <a:p>
            <a:r>
              <a:rPr lang="en-US" altLang="zh-CN" sz="1600" dirty="0">
                <a:solidFill>
                  <a:schemeClr val="tx1">
                    <a:lumMod val="95000"/>
                    <a:lumOff val="5000"/>
                  </a:schemeClr>
                </a:solidFill>
                <a:latin typeface="Comic Sans MS" pitchFamily="66" charset="0"/>
                <a:cs typeface="Times New Roman" pitchFamily="18" charset="0"/>
                <a:sym typeface="Wingdings" pitchFamily="2" charset="2"/>
              </a:rPr>
              <a:t> </a:t>
            </a: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Inner radius 2.9 m, coil radius 3.1 m and coil length 3.5 m </a:t>
            </a:r>
          </a:p>
          <a:p>
            <a:r>
              <a:rPr lang="en-US" altLang="zh-CN" sz="1600" dirty="0">
                <a:solidFill>
                  <a:schemeClr val="tx1">
                    <a:lumMod val="95000"/>
                    <a:lumOff val="5000"/>
                  </a:schemeClr>
                </a:solidFill>
                <a:latin typeface="Comic Sans MS" pitchFamily="66" charset="0"/>
                <a:cs typeface="Times New Roman" pitchFamily="18" charset="0"/>
                <a:sym typeface="Wingdings" pitchFamily="2" charset="2"/>
              </a:rPr>
              <a:t> </a:t>
            </a: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 Site visit in 2014, disasembly in 2015 and plan transportation in 2017</a:t>
            </a:r>
          </a:p>
          <a:p>
            <a:r>
              <a:rPr lang="en-US" altLang="zh-CN" sz="1600" dirty="0">
                <a:solidFill>
                  <a:schemeClr val="tx1">
                    <a:lumMod val="95000"/>
                    <a:lumOff val="5000"/>
                  </a:schemeClr>
                </a:solidFill>
                <a:latin typeface="Comic Sans MS" pitchFamily="66" charset="0"/>
                <a:cs typeface="Times New Roman" pitchFamily="18" charset="0"/>
                <a:sym typeface="Wingdings" pitchFamily="2" charset="2"/>
              </a:rPr>
              <a:t> </a:t>
            </a: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 Design of supporting structures and mounting system at JLab</a:t>
            </a:r>
            <a:endParaRPr lang="en-US" altLang="zh-CN" sz="1600" dirty="0" smtClean="0">
              <a:solidFill>
                <a:schemeClr val="tx1">
                  <a:lumMod val="95000"/>
                  <a:lumOff val="5000"/>
                </a:schemeClr>
              </a:solidFill>
              <a:latin typeface="Comic Sans MS" pitchFamily="66" charset="0"/>
              <a:cs typeface="Times New Roman" pitchFamily="18" charset="0"/>
            </a:endParaRPr>
          </a:p>
        </p:txBody>
      </p:sp>
      <p:pic>
        <p:nvPicPr>
          <p:cNvPr id="9218" name="Picture 2"/>
          <p:cNvPicPr>
            <a:picLocks noChangeAspect="1" noChangeArrowheads="1"/>
          </p:cNvPicPr>
          <p:nvPr/>
        </p:nvPicPr>
        <p:blipFill>
          <a:blip r:embed="rId4"/>
          <a:srcRect/>
          <a:stretch>
            <a:fillRect/>
          </a:stretch>
        </p:blipFill>
        <p:spPr bwMode="auto">
          <a:xfrm>
            <a:off x="5243545" y="4703611"/>
            <a:ext cx="3614735" cy="1989405"/>
          </a:xfrm>
          <a:prstGeom prst="rect">
            <a:avLst/>
          </a:prstGeom>
          <a:noFill/>
          <a:ln w="9525">
            <a:noFill/>
            <a:miter lim="800000"/>
            <a:headEnd/>
            <a:tailEnd/>
          </a:ln>
          <a:effectLst/>
        </p:spPr>
      </p:pic>
      <p:pic>
        <p:nvPicPr>
          <p:cNvPr id="9219" name="Picture 3"/>
          <p:cNvPicPr>
            <a:picLocks noChangeAspect="1" noChangeArrowheads="1"/>
          </p:cNvPicPr>
          <p:nvPr/>
        </p:nvPicPr>
        <p:blipFill>
          <a:blip r:embed="rId5"/>
          <a:srcRect/>
          <a:stretch>
            <a:fillRect/>
          </a:stretch>
        </p:blipFill>
        <p:spPr bwMode="auto">
          <a:xfrm>
            <a:off x="6786578" y="1633724"/>
            <a:ext cx="2052440" cy="1685579"/>
          </a:xfrm>
          <a:prstGeom prst="rect">
            <a:avLst/>
          </a:prstGeom>
          <a:noFill/>
          <a:ln w="9525">
            <a:noFill/>
            <a:miter lim="800000"/>
            <a:headEnd/>
            <a:tailEnd/>
          </a:ln>
          <a:effectLst/>
        </p:spPr>
      </p:pic>
      <p:sp>
        <p:nvSpPr>
          <p:cNvPr id="12" name="TextBox 11"/>
          <p:cNvSpPr txBox="1"/>
          <p:nvPr/>
        </p:nvSpPr>
        <p:spPr>
          <a:xfrm>
            <a:off x="5679289" y="4691111"/>
            <a:ext cx="1785950" cy="338554"/>
          </a:xfrm>
          <a:prstGeom prst="rect">
            <a:avLst/>
          </a:prstGeom>
          <a:noFill/>
        </p:spPr>
        <p:txBody>
          <a:bodyPr wrap="square" rtlCol="0">
            <a:spAutoFit/>
          </a:bodyPr>
          <a:lstStyle/>
          <a:p>
            <a:r>
              <a:rPr lang="en-US" altLang="zh-CN" sz="1600" b="1" i="1" dirty="0" smtClean="0">
                <a:solidFill>
                  <a:srgbClr val="C00000"/>
                </a:solidFill>
              </a:rPr>
              <a:t>CLEO in Hall-A</a:t>
            </a:r>
            <a:endParaRPr lang="zh-CN" altLang="en-US" sz="1600" b="1" i="1" dirty="0">
              <a:solidFill>
                <a:srgbClr val="C00000"/>
              </a:solidFill>
            </a:endParaRPr>
          </a:p>
        </p:txBody>
      </p:sp>
      <p:sp>
        <p:nvSpPr>
          <p:cNvPr id="14" name="TextBox 13"/>
          <p:cNvSpPr txBox="1"/>
          <p:nvPr/>
        </p:nvSpPr>
        <p:spPr>
          <a:xfrm>
            <a:off x="107504" y="4843511"/>
            <a:ext cx="1785950" cy="338554"/>
          </a:xfrm>
          <a:prstGeom prst="rect">
            <a:avLst/>
          </a:prstGeom>
          <a:noFill/>
        </p:spPr>
        <p:txBody>
          <a:bodyPr wrap="square" rtlCol="0">
            <a:spAutoFit/>
          </a:bodyPr>
          <a:lstStyle/>
          <a:p>
            <a:r>
              <a:rPr lang="en-US" altLang="zh-CN" sz="1600" b="1" i="1" dirty="0" smtClean="0">
                <a:solidFill>
                  <a:srgbClr val="C00000"/>
                </a:solidFill>
              </a:rPr>
              <a:t>CLEO at Cornell</a:t>
            </a:r>
            <a:endParaRPr lang="zh-CN" altLang="en-US" sz="1600" b="1" i="1" dirty="0">
              <a:solidFill>
                <a:srgbClr val="C00000"/>
              </a:solidFill>
            </a:endParaRPr>
          </a:p>
        </p:txBody>
      </p:sp>
      <p:pic>
        <p:nvPicPr>
          <p:cNvPr id="116740" name="Picture 4"/>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660232" y="118484"/>
            <a:ext cx="2387992" cy="1654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2AD8FB44-09DD-46C6-B9FF-D20F6BE587A9}" type="slidenum">
              <a:rPr lang="zh-CN" altLang="en-US" smtClean="0"/>
              <a:pPr/>
              <a:t>27</a:t>
            </a:fld>
            <a:endParaRPr lang="zh-CN" altLang="en-US"/>
          </a:p>
        </p:txBody>
      </p:sp>
    </p:spTree>
    <p:extLst>
      <p:ext uri="{BB962C8B-B14F-4D97-AF65-F5344CB8AC3E}">
        <p14:creationId xmlns:p14="http://schemas.microsoft.com/office/powerpoint/2010/main" xmlns="" val="167355880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6"/>
          <p:cNvPicPr>
            <a:picLocks noChangeAspect="1" noChangeArrowheads="1"/>
          </p:cNvPicPr>
          <p:nvPr/>
        </p:nvPicPr>
        <p:blipFill>
          <a:blip r:embed="rId3"/>
          <a:srcRect/>
          <a:stretch>
            <a:fillRect/>
          </a:stretch>
        </p:blipFill>
        <p:spPr bwMode="auto">
          <a:xfrm>
            <a:off x="5987596" y="824881"/>
            <a:ext cx="2990049" cy="1500198"/>
          </a:xfrm>
          <a:prstGeom prst="rect">
            <a:avLst/>
          </a:prstGeom>
          <a:noFill/>
          <a:ln w="9525">
            <a:noFill/>
            <a:miter lim="800000"/>
            <a:headEnd/>
            <a:tailEnd/>
          </a:ln>
          <a:effectLst/>
        </p:spPr>
      </p:pic>
      <p:sp>
        <p:nvSpPr>
          <p:cNvPr id="11" name="TextBox 10"/>
          <p:cNvSpPr txBox="1"/>
          <p:nvPr/>
        </p:nvSpPr>
        <p:spPr>
          <a:xfrm>
            <a:off x="285720" y="785794"/>
            <a:ext cx="8572560" cy="507831"/>
          </a:xfrm>
          <a:prstGeom prst="rect">
            <a:avLst/>
          </a:prstGeom>
          <a:noFill/>
        </p:spPr>
        <p:txBody>
          <a:bodyPr wrap="square" rtlCol="0">
            <a:spAutoFit/>
          </a:bodyPr>
          <a:lstStyle/>
          <a:p>
            <a:pPr>
              <a:lnSpc>
                <a:spcPct val="150000"/>
              </a:lnSpc>
              <a:buFont typeface="Wingdings" pitchFamily="2" charset="2"/>
              <a:buChar char="u"/>
            </a:pPr>
            <a:r>
              <a:rPr lang="en-US" altLang="zh-CN" b="1" dirty="0" smtClean="0">
                <a:latin typeface="Comic Sans MS" pitchFamily="66" charset="0"/>
                <a:cs typeface="Times New Roman" pitchFamily="18" charset="0"/>
              </a:rPr>
              <a:t> GEM:</a:t>
            </a:r>
            <a:endParaRPr lang="en-US" altLang="zh-CN" dirty="0" smtClean="0">
              <a:latin typeface="Comic Sans MS" pitchFamily="66" charset="0"/>
              <a:cs typeface="Times New Roman" pitchFamily="18" charset="0"/>
            </a:endParaRPr>
          </a:p>
        </p:txBody>
      </p:sp>
      <p:sp>
        <p:nvSpPr>
          <p:cNvPr id="25" name="TextBox 24"/>
          <p:cNvSpPr txBox="1"/>
          <p:nvPr/>
        </p:nvSpPr>
        <p:spPr>
          <a:xfrm>
            <a:off x="179512" y="1268760"/>
            <a:ext cx="9072658" cy="830997"/>
          </a:xfrm>
          <a:prstGeom prst="rect">
            <a:avLst/>
          </a:prstGeom>
          <a:noFill/>
        </p:spPr>
        <p:txBody>
          <a:bodyPr wrap="square" rtlCol="0">
            <a:spAutoFit/>
          </a:bodyPr>
          <a:lstStyle/>
          <a:p>
            <a:pPr marL="342900" indent="-342900"/>
            <a:r>
              <a:rPr lang="en-US" altLang="zh-CN" sz="1600" b="1" dirty="0" smtClean="0">
                <a:solidFill>
                  <a:srgbClr val="002060"/>
                </a:solidFill>
                <a:latin typeface="Comic Sans MS" pitchFamily="66" charset="0"/>
                <a:cs typeface="Times New Roman" pitchFamily="18" charset="0"/>
                <a:sym typeface="Wingdings" pitchFamily="2" charset="2"/>
              </a:rPr>
              <a:t>   </a:t>
            </a:r>
            <a:r>
              <a:rPr lang="en-US" altLang="zh-CN" sz="1600" dirty="0" smtClean="0">
                <a:solidFill>
                  <a:srgbClr val="002060"/>
                </a:solidFill>
                <a:latin typeface="Comic Sans MS" pitchFamily="66" charset="0"/>
                <a:cs typeface="Times New Roman" pitchFamily="18" charset="0"/>
                <a:sym typeface="Wingdings" pitchFamily="2" charset="2"/>
              </a:rPr>
              <a:t> </a:t>
            </a:r>
            <a:r>
              <a:rPr lang="en-US" altLang="zh-CN" sz="1600" dirty="0" smtClean="0">
                <a:solidFill>
                  <a:schemeClr val="tx1">
                    <a:lumMod val="95000"/>
                    <a:lumOff val="5000"/>
                  </a:schemeClr>
                </a:solidFill>
                <a:latin typeface="Comic Sans MS" pitchFamily="66" charset="0"/>
                <a:cs typeface="Times New Roman" pitchFamily="18" charset="0"/>
              </a:rPr>
              <a:t>6 planes (SIDIS/JPsi),  area~37 m</a:t>
            </a:r>
            <a:r>
              <a:rPr lang="en-US" altLang="zh-CN" sz="1600" baseline="30000" dirty="0" smtClean="0">
                <a:solidFill>
                  <a:schemeClr val="tx1">
                    <a:lumMod val="95000"/>
                    <a:lumOff val="5000"/>
                  </a:schemeClr>
                </a:solidFill>
                <a:latin typeface="Comic Sans MS" pitchFamily="66" charset="0"/>
                <a:cs typeface="Times New Roman" pitchFamily="18" charset="0"/>
              </a:rPr>
              <a:t>2</a:t>
            </a:r>
            <a:r>
              <a:rPr lang="en-US" altLang="zh-CN" sz="1600" dirty="0" smtClean="0">
                <a:solidFill>
                  <a:schemeClr val="tx1">
                    <a:lumMod val="95000"/>
                    <a:lumOff val="5000"/>
                  </a:schemeClr>
                </a:solidFill>
                <a:latin typeface="Comic Sans MS" pitchFamily="66" charset="0"/>
                <a:cs typeface="Times New Roman" pitchFamily="18" charset="0"/>
              </a:rPr>
              <a:t> (165K outputs),</a:t>
            </a:r>
          </a:p>
          <a:p>
            <a:pPr marL="342900" indent="-342900"/>
            <a:r>
              <a:rPr lang="en-US" altLang="zh-CN" sz="1600" dirty="0">
                <a:solidFill>
                  <a:schemeClr val="tx1">
                    <a:lumMod val="95000"/>
                    <a:lumOff val="5000"/>
                  </a:schemeClr>
                </a:solidFill>
                <a:latin typeface="Comic Sans MS" pitchFamily="66" charset="0"/>
                <a:cs typeface="Times New Roman" pitchFamily="18" charset="0"/>
              </a:rPr>
              <a:t> </a:t>
            </a:r>
            <a:r>
              <a:rPr lang="en-US" altLang="zh-CN" sz="1600" dirty="0" smtClean="0">
                <a:solidFill>
                  <a:schemeClr val="tx1">
                    <a:lumMod val="95000"/>
                    <a:lumOff val="5000"/>
                  </a:schemeClr>
                </a:solidFill>
                <a:latin typeface="Comic Sans MS" pitchFamily="66" charset="0"/>
                <a:cs typeface="Times New Roman" pitchFamily="18" charset="0"/>
              </a:rPr>
              <a:t>    </a:t>
            </a: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a:t>
            </a:r>
            <a:r>
              <a:rPr lang="en-US" altLang="zh-CN" sz="1600" dirty="0">
                <a:solidFill>
                  <a:schemeClr val="tx1">
                    <a:lumMod val="95000"/>
                    <a:lumOff val="5000"/>
                  </a:schemeClr>
                </a:solidFill>
                <a:latin typeface="Comic Sans MS" pitchFamily="66" charset="0"/>
                <a:cs typeface="Times New Roman" pitchFamily="18" charset="0"/>
              </a:rPr>
              <a:t>work in high rate and high radiation environment. </a:t>
            </a:r>
            <a:endParaRPr lang="en-US" altLang="zh-CN" sz="1600" dirty="0" smtClean="0">
              <a:solidFill>
                <a:schemeClr val="tx1">
                  <a:lumMod val="95000"/>
                  <a:lumOff val="5000"/>
                </a:schemeClr>
              </a:solidFill>
              <a:latin typeface="Comic Sans MS" pitchFamily="66" charset="0"/>
              <a:cs typeface="Times New Roman" pitchFamily="18" charset="0"/>
            </a:endParaRPr>
          </a:p>
          <a:p>
            <a:r>
              <a:rPr lang="en-US" altLang="zh-CN" sz="1600" dirty="0" smtClean="0">
                <a:solidFill>
                  <a:schemeClr val="tx1">
                    <a:lumMod val="95000"/>
                    <a:lumOff val="5000"/>
                  </a:schemeClr>
                </a:solidFill>
                <a:latin typeface="Comic Sans MS" pitchFamily="66" charset="0"/>
                <a:cs typeface="Times New Roman" pitchFamily="18" charset="0"/>
              </a:rPr>
              <a:t>     </a:t>
            </a: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a:t>
            </a:r>
            <a:r>
              <a:rPr lang="en-US" altLang="zh-CN" sz="1600" dirty="0" smtClean="0">
                <a:solidFill>
                  <a:schemeClr val="tx1">
                    <a:lumMod val="95000"/>
                    <a:lumOff val="5000"/>
                  </a:schemeClr>
                </a:solidFill>
                <a:latin typeface="Comic Sans MS" pitchFamily="66" charset="0"/>
                <a:cs typeface="Times New Roman" pitchFamily="18" charset="0"/>
              </a:rPr>
              <a:t>tracking eff.&gt;90%,  </a:t>
            </a:r>
            <a:r>
              <a:rPr lang="en-US" altLang="zh-CN" sz="1600" dirty="0">
                <a:solidFill>
                  <a:schemeClr val="tx1">
                    <a:lumMod val="95000"/>
                    <a:lumOff val="5000"/>
                  </a:schemeClr>
                </a:solidFill>
                <a:latin typeface="Comic Sans MS" pitchFamily="66" charset="0"/>
                <a:cs typeface="Times New Roman" pitchFamily="18" charset="0"/>
              </a:rPr>
              <a:t>radius resolution </a:t>
            </a:r>
            <a:r>
              <a:rPr lang="en-US" altLang="zh-CN" sz="1600" dirty="0" smtClean="0">
                <a:solidFill>
                  <a:schemeClr val="tx1">
                    <a:lumMod val="95000"/>
                    <a:lumOff val="5000"/>
                  </a:schemeClr>
                </a:solidFill>
                <a:latin typeface="Comic Sans MS" pitchFamily="66" charset="0"/>
                <a:cs typeface="Times New Roman" pitchFamily="18" charset="0"/>
              </a:rPr>
              <a:t>~ </a:t>
            </a:r>
            <a:r>
              <a:rPr lang="en-US" altLang="zh-CN" sz="1600" dirty="0">
                <a:solidFill>
                  <a:schemeClr val="tx1">
                    <a:lumMod val="95000"/>
                    <a:lumOff val="5000"/>
                  </a:schemeClr>
                </a:solidFill>
                <a:latin typeface="Comic Sans MS" pitchFamily="66" charset="0"/>
                <a:cs typeface="Times New Roman" pitchFamily="18" charset="0"/>
              </a:rPr>
              <a:t>0.1 </a:t>
            </a:r>
            <a:r>
              <a:rPr lang="en-US" altLang="zh-CN" sz="1600" dirty="0" smtClean="0">
                <a:solidFill>
                  <a:schemeClr val="tx1">
                    <a:lumMod val="95000"/>
                    <a:lumOff val="5000"/>
                  </a:schemeClr>
                </a:solidFill>
                <a:latin typeface="Comic Sans MS" pitchFamily="66" charset="0"/>
                <a:cs typeface="Times New Roman" pitchFamily="18" charset="0"/>
              </a:rPr>
              <a:t>mm,</a:t>
            </a:r>
          </a:p>
        </p:txBody>
      </p:sp>
      <p:sp>
        <p:nvSpPr>
          <p:cNvPr id="31" name="TextBox 9"/>
          <p:cNvSpPr txBox="1">
            <a:spLocks noChangeArrowheads="1"/>
          </p:cNvSpPr>
          <p:nvPr/>
        </p:nvSpPr>
        <p:spPr bwMode="auto">
          <a:xfrm>
            <a:off x="285720" y="2190327"/>
            <a:ext cx="8634458" cy="848435"/>
          </a:xfrm>
          <a:prstGeom prst="rect">
            <a:avLst/>
          </a:prstGeom>
          <a:noFill/>
          <a:ln w="9525">
            <a:noFill/>
            <a:miter lim="800000"/>
            <a:headEnd/>
            <a:tailEnd/>
          </a:ln>
        </p:spPr>
        <p:txBody>
          <a:bodyPr wrap="square" lIns="108710" tIns="54355" rIns="108710" bIns="54355">
            <a:spAutoFit/>
          </a:bodyPr>
          <a:lstStyle/>
          <a:p>
            <a:pPr marL="342900" indent="-342900" eaLnBrk="1" hangingPunct="1"/>
            <a:r>
              <a:rPr lang="en-US" altLang="en-US" sz="1600" b="1" u="sng" dirty="0" smtClean="0">
                <a:solidFill>
                  <a:srgbClr val="002060"/>
                </a:solidFill>
                <a:latin typeface="Comic Sans MS" pitchFamily="66" charset="0"/>
                <a:cs typeface="Times New Roman" pitchFamily="18" charset="0"/>
              </a:rPr>
              <a:t>Status: </a:t>
            </a:r>
          </a:p>
          <a:p>
            <a:pPr marL="342900" indent="-342900" eaLnBrk="1" hangingPunct="1">
              <a:buFontTx/>
              <a:buChar char="•"/>
            </a:pPr>
            <a:r>
              <a:rPr lang="en-US" altLang="en-US" sz="1600" b="1" u="sng" dirty="0" smtClean="0">
                <a:solidFill>
                  <a:srgbClr val="7030A0"/>
                </a:solidFill>
                <a:latin typeface="Comic Sans MS" pitchFamily="66" charset="0"/>
                <a:cs typeface="Times New Roman" pitchFamily="18" charset="0"/>
              </a:rPr>
              <a:t>UVa</a:t>
            </a:r>
            <a:r>
              <a:rPr lang="en-US" altLang="en-US" sz="1600" dirty="0" smtClean="0">
                <a:solidFill>
                  <a:srgbClr val="7030A0"/>
                </a:solidFill>
                <a:latin typeface="Comic Sans MS" pitchFamily="66" charset="0"/>
                <a:cs typeface="Times New Roman" pitchFamily="18" charset="0"/>
              </a:rPr>
              <a:t>:   </a:t>
            </a:r>
            <a:r>
              <a:rPr lang="en-US" altLang="en-US" sz="1600" dirty="0" smtClean="0">
                <a:solidFill>
                  <a:schemeClr val="tx1">
                    <a:lumMod val="95000"/>
                    <a:lumOff val="5000"/>
                  </a:schemeClr>
                </a:solidFill>
                <a:latin typeface="Comic Sans MS" pitchFamily="66" charset="0"/>
                <a:cs typeface="Times New Roman" pitchFamily="18" charset="0"/>
              </a:rPr>
              <a:t>First full size prototype assembled, and beam test at Fermi Lab Oct 2013</a:t>
            </a:r>
          </a:p>
          <a:p>
            <a:pPr marL="342900" indent="-342900" eaLnBrk="1" hangingPunct="1">
              <a:buFontTx/>
              <a:buChar char="•"/>
            </a:pPr>
            <a:endParaRPr lang="en-US" altLang="en-US" sz="1600" dirty="0">
              <a:solidFill>
                <a:srgbClr val="7030A0"/>
              </a:solidFill>
              <a:latin typeface="Comic Sans MS" pitchFamily="66" charset="0"/>
              <a:cs typeface="Times New Roman" pitchFamily="18" charset="0"/>
            </a:endParaRPr>
          </a:p>
        </p:txBody>
      </p:sp>
      <p:sp>
        <p:nvSpPr>
          <p:cNvPr id="36" name="TextBox 9"/>
          <p:cNvSpPr txBox="1">
            <a:spLocks noChangeArrowheads="1"/>
          </p:cNvSpPr>
          <p:nvPr/>
        </p:nvSpPr>
        <p:spPr bwMode="auto">
          <a:xfrm>
            <a:off x="285720" y="3024226"/>
            <a:ext cx="8750776" cy="1094657"/>
          </a:xfrm>
          <a:prstGeom prst="rect">
            <a:avLst/>
          </a:prstGeom>
          <a:noFill/>
          <a:ln w="9525">
            <a:noFill/>
            <a:miter lim="800000"/>
            <a:headEnd/>
            <a:tailEnd/>
          </a:ln>
        </p:spPr>
        <p:txBody>
          <a:bodyPr wrap="square" lIns="108710" tIns="54355" rIns="108710" bIns="54355">
            <a:spAutoFit/>
          </a:bodyPr>
          <a:lstStyle/>
          <a:p>
            <a:pPr marL="342900" indent="-342900">
              <a:buFontTx/>
              <a:buChar char="•"/>
            </a:pPr>
            <a:r>
              <a:rPr lang="en-US" altLang="en-US" sz="1600" b="1" u="sng" dirty="0" smtClean="0">
                <a:solidFill>
                  <a:srgbClr val="7030A0"/>
                </a:solidFill>
                <a:latin typeface="Comic Sans MS" pitchFamily="66" charset="0"/>
                <a:cs typeface="Times New Roman" pitchFamily="18" charset="0"/>
              </a:rPr>
              <a:t>China</a:t>
            </a:r>
            <a:r>
              <a:rPr lang="en-US" altLang="en-US" sz="1600" dirty="0" smtClean="0">
                <a:solidFill>
                  <a:srgbClr val="7030A0"/>
                </a:solidFill>
                <a:latin typeface="Comic Sans MS" pitchFamily="66" charset="0"/>
                <a:cs typeface="Times New Roman" pitchFamily="18" charset="0"/>
              </a:rPr>
              <a:t>: </a:t>
            </a:r>
            <a:r>
              <a:rPr lang="en-US" altLang="en-US" sz="1600" dirty="0" smtClean="0">
                <a:solidFill>
                  <a:schemeClr val="tx1">
                    <a:lumMod val="95000"/>
                    <a:lumOff val="5000"/>
                  </a:schemeClr>
                </a:solidFill>
                <a:latin typeface="Comic Sans MS" pitchFamily="66" charset="0"/>
                <a:cs typeface="Times New Roman" pitchFamily="18" charset="0"/>
              </a:rPr>
              <a:t>CIAE/USTC/Tsinghua/LZU) </a:t>
            </a:r>
          </a:p>
          <a:p>
            <a:pPr marL="342900" indent="-342900">
              <a:buFont typeface="Wingdings" pitchFamily="2" charset="2"/>
              <a:buChar char="ü"/>
            </a:pPr>
            <a:r>
              <a:rPr lang="en-US" altLang="en-US" sz="1600" dirty="0" smtClean="0">
                <a:solidFill>
                  <a:schemeClr val="tx1">
                    <a:lumMod val="95000"/>
                    <a:lumOff val="5000"/>
                  </a:schemeClr>
                </a:solidFill>
                <a:latin typeface="Comic Sans MS" pitchFamily="66" charset="0"/>
                <a:cs typeface="Times New Roman" pitchFamily="18" charset="0"/>
              </a:rPr>
              <a:t>30x30 cm prototype constructed and readout tested, and now moving to 100cmx50cm</a:t>
            </a:r>
          </a:p>
          <a:p>
            <a:pPr marL="342900" indent="-342900">
              <a:buFont typeface="Wingdings" pitchFamily="2" charset="2"/>
              <a:buChar char="ü"/>
            </a:pPr>
            <a:r>
              <a:rPr lang="en-US" altLang="en-US" sz="1600" dirty="0">
                <a:solidFill>
                  <a:schemeClr val="tx1">
                    <a:lumMod val="95000"/>
                    <a:lumOff val="5000"/>
                  </a:schemeClr>
                </a:solidFill>
                <a:latin typeface="Comic Sans MS" pitchFamily="66" charset="0"/>
                <a:cs typeface="Times New Roman" pitchFamily="18" charset="0"/>
              </a:rPr>
              <a:t>Gem foil production facility under development at </a:t>
            </a:r>
            <a:r>
              <a:rPr lang="en-US" altLang="en-US" sz="1600" dirty="0" smtClean="0">
                <a:solidFill>
                  <a:schemeClr val="tx1">
                    <a:lumMod val="95000"/>
                    <a:lumOff val="5000"/>
                  </a:schemeClr>
                </a:solidFill>
                <a:latin typeface="Comic Sans MS" pitchFamily="66" charset="0"/>
                <a:cs typeface="Times New Roman" pitchFamily="18" charset="0"/>
              </a:rPr>
              <a:t>CIAE</a:t>
            </a:r>
          </a:p>
          <a:p>
            <a:pPr marL="342900" indent="-342900" eaLnBrk="1" hangingPunct="1">
              <a:buFont typeface="Wingdings" pitchFamily="2" charset="2"/>
              <a:buChar char="ü"/>
            </a:pPr>
            <a:r>
              <a:rPr lang="en-US" altLang="en-US" sz="1600" dirty="0" smtClean="0">
                <a:solidFill>
                  <a:schemeClr val="tx1">
                    <a:lumMod val="95000"/>
                    <a:lumOff val="5000"/>
                  </a:schemeClr>
                </a:solidFill>
                <a:latin typeface="Comic Sans MS" pitchFamily="66" charset="0"/>
                <a:cs typeface="Times New Roman" pitchFamily="18" charset="0"/>
              </a:rPr>
              <a:t>Continue on read-out electronics desgin and test</a:t>
            </a:r>
            <a:endParaRPr lang="en-US" altLang="en-US" sz="1600" dirty="0">
              <a:solidFill>
                <a:schemeClr val="tx1">
                  <a:lumMod val="95000"/>
                  <a:lumOff val="5000"/>
                </a:schemeClr>
              </a:solidFill>
              <a:latin typeface="Comic Sans MS" pitchFamily="66" charset="0"/>
              <a:cs typeface="Times New Roman" pitchFamily="18" charset="0"/>
            </a:endParaRPr>
          </a:p>
        </p:txBody>
      </p:sp>
      <p:sp>
        <p:nvSpPr>
          <p:cNvPr id="39" name="标题 1"/>
          <p:cNvSpPr>
            <a:spLocks noGrp="1"/>
          </p:cNvSpPr>
          <p:nvPr>
            <p:ph type="title"/>
          </p:nvPr>
        </p:nvSpPr>
        <p:spPr>
          <a:xfrm>
            <a:off x="457200" y="274638"/>
            <a:ext cx="8229600" cy="511156"/>
          </a:xfrm>
        </p:spPr>
        <p:txBody>
          <a:bodyPr vert="horz" lIns="91440" tIns="45720" rIns="91440" bIns="45720" rtlCol="0" anchor="ctr">
            <a:normAutofit fontScale="90000"/>
          </a:bodyPr>
          <a:lstStyle/>
          <a:p>
            <a:r>
              <a:rPr lang="en-US" altLang="zh-CN" sz="4000" dirty="0">
                <a:latin typeface="Arial Black" pitchFamily="34" charset="0"/>
              </a:rPr>
              <a:t>Detectors</a:t>
            </a:r>
            <a:endParaRPr lang="zh-CN" altLang="en-US" sz="4000" dirty="0">
              <a:latin typeface="Arial Black" pitchFamily="34" charset="0"/>
            </a:endParaRPr>
          </a:p>
        </p:txBody>
      </p:sp>
      <p:pic>
        <p:nvPicPr>
          <p:cNvPr id="104450" name="Picture 2"/>
          <p:cNvPicPr>
            <a:picLocks noChangeAspect="1" noChangeArrowheads="1"/>
          </p:cNvPicPr>
          <p:nvPr/>
        </p:nvPicPr>
        <p:blipFill>
          <a:blip r:embed="rId4"/>
          <a:srcRect/>
          <a:stretch>
            <a:fillRect/>
          </a:stretch>
        </p:blipFill>
        <p:spPr bwMode="auto">
          <a:xfrm>
            <a:off x="1422305" y="4453072"/>
            <a:ext cx="3048713" cy="2000264"/>
          </a:xfrm>
          <a:prstGeom prst="rect">
            <a:avLst/>
          </a:prstGeom>
          <a:noFill/>
          <a:ln w="9525">
            <a:noFill/>
            <a:miter lim="800000"/>
            <a:headEnd/>
            <a:tailEnd/>
          </a:ln>
          <a:effectLst/>
        </p:spPr>
      </p:pic>
      <p:pic>
        <p:nvPicPr>
          <p:cNvPr id="104452" name="Picture 4"/>
          <p:cNvPicPr>
            <a:picLocks noChangeAspect="1" noChangeArrowheads="1"/>
          </p:cNvPicPr>
          <p:nvPr/>
        </p:nvPicPr>
        <p:blipFill>
          <a:blip r:embed="rId5"/>
          <a:srcRect/>
          <a:stretch>
            <a:fillRect/>
          </a:stretch>
        </p:blipFill>
        <p:spPr bwMode="auto">
          <a:xfrm>
            <a:off x="4637015" y="4453072"/>
            <a:ext cx="3031329" cy="1997778"/>
          </a:xfrm>
          <a:prstGeom prst="rect">
            <a:avLst/>
          </a:prstGeom>
          <a:noFill/>
          <a:ln w="9525">
            <a:noFill/>
            <a:miter lim="800000"/>
            <a:headEnd/>
            <a:tailEnd/>
          </a:ln>
          <a:effectLst/>
        </p:spPr>
      </p:pic>
      <p:sp>
        <p:nvSpPr>
          <p:cNvPr id="24" name="TextBox 23"/>
          <p:cNvSpPr txBox="1"/>
          <p:nvPr/>
        </p:nvSpPr>
        <p:spPr>
          <a:xfrm>
            <a:off x="5239452" y="4178206"/>
            <a:ext cx="2214578" cy="307777"/>
          </a:xfrm>
          <a:prstGeom prst="rect">
            <a:avLst/>
          </a:prstGeom>
          <a:noFill/>
        </p:spPr>
        <p:txBody>
          <a:bodyPr wrap="square" rtlCol="0">
            <a:spAutoFit/>
          </a:bodyPr>
          <a:lstStyle/>
          <a:p>
            <a:r>
              <a:rPr lang="en-US" altLang="zh-CN" sz="1400" dirty="0" smtClean="0">
                <a:solidFill>
                  <a:srgbClr val="7030A0"/>
                </a:solidFill>
                <a:latin typeface="Comic Sans MS" pitchFamily="66" charset="0"/>
              </a:rPr>
              <a:t>100cmx50cm GEM foil</a:t>
            </a:r>
            <a:endParaRPr lang="zh-CN" altLang="en-US" sz="1400" dirty="0">
              <a:solidFill>
                <a:srgbClr val="7030A0"/>
              </a:solidFill>
              <a:latin typeface="Comic Sans MS" pitchFamily="66" charset="0"/>
            </a:endParaRPr>
          </a:p>
        </p:txBody>
      </p:sp>
      <p:sp>
        <p:nvSpPr>
          <p:cNvPr id="26" name="TextBox 25"/>
          <p:cNvSpPr txBox="1"/>
          <p:nvPr/>
        </p:nvSpPr>
        <p:spPr>
          <a:xfrm>
            <a:off x="2024742" y="4167320"/>
            <a:ext cx="2500330" cy="307777"/>
          </a:xfrm>
          <a:prstGeom prst="rect">
            <a:avLst/>
          </a:prstGeom>
          <a:noFill/>
        </p:spPr>
        <p:txBody>
          <a:bodyPr wrap="square" rtlCol="0">
            <a:spAutoFit/>
          </a:bodyPr>
          <a:lstStyle/>
          <a:p>
            <a:r>
              <a:rPr lang="en-US" altLang="zh-CN" sz="1400" dirty="0" smtClean="0">
                <a:solidFill>
                  <a:srgbClr val="7030A0"/>
                </a:solidFill>
                <a:latin typeface="Comic Sans MS" pitchFamily="66" charset="0"/>
              </a:rPr>
              <a:t>30cmx30cm GEM prototype</a:t>
            </a:r>
            <a:endParaRPr lang="zh-CN" altLang="en-US" sz="1400" dirty="0">
              <a:solidFill>
                <a:srgbClr val="7030A0"/>
              </a:solidFill>
              <a:latin typeface="Comic Sans MS" pitchFamily="66" charset="0"/>
            </a:endParaRPr>
          </a:p>
        </p:txBody>
      </p:sp>
      <p:sp>
        <p:nvSpPr>
          <p:cNvPr id="5" name="Slide Number Placeholder 4"/>
          <p:cNvSpPr>
            <a:spLocks noGrp="1"/>
          </p:cNvSpPr>
          <p:nvPr>
            <p:ph type="sldNum" sz="quarter" idx="12"/>
          </p:nvPr>
        </p:nvSpPr>
        <p:spPr/>
        <p:txBody>
          <a:bodyPr/>
          <a:lstStyle/>
          <a:p>
            <a:fld id="{2AD8FB44-09DD-46C6-B9FF-D20F6BE587A9}" type="slidenum">
              <a:rPr lang="zh-CN" altLang="en-US" smtClean="0"/>
              <a:pPr/>
              <a:t>28</a:t>
            </a:fld>
            <a:endParaRPr lang="zh-CN" altLang="en-US"/>
          </a:p>
        </p:txBody>
      </p:sp>
    </p:spTree>
    <p:extLst>
      <p:ext uri="{BB962C8B-B14F-4D97-AF65-F5344CB8AC3E}">
        <p14:creationId xmlns:p14="http://schemas.microsoft.com/office/powerpoint/2010/main" xmlns="" val="32577499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p:cNvPicPr>
            <a:picLocks noChangeAspect="1" noChangeArrowheads="1"/>
          </p:cNvPicPr>
          <p:nvPr/>
        </p:nvPicPr>
        <p:blipFill>
          <a:blip r:embed="rId3"/>
          <a:srcRect/>
          <a:stretch>
            <a:fillRect/>
          </a:stretch>
        </p:blipFill>
        <p:spPr bwMode="auto">
          <a:xfrm>
            <a:off x="4793760" y="1351639"/>
            <a:ext cx="4314744" cy="2365393"/>
          </a:xfrm>
          <a:prstGeom prst="rect">
            <a:avLst/>
          </a:prstGeom>
          <a:noFill/>
          <a:ln w="9525">
            <a:noFill/>
            <a:miter lim="800000"/>
            <a:headEnd/>
            <a:tailEnd/>
          </a:ln>
        </p:spPr>
      </p:pic>
      <p:pic>
        <p:nvPicPr>
          <p:cNvPr id="7174" name="Picture 6"/>
          <p:cNvPicPr>
            <a:picLocks noChangeAspect="1" noChangeArrowheads="1"/>
          </p:cNvPicPr>
          <p:nvPr/>
        </p:nvPicPr>
        <p:blipFill>
          <a:blip r:embed="rId4"/>
          <a:srcRect/>
          <a:stretch>
            <a:fillRect/>
          </a:stretch>
        </p:blipFill>
        <p:spPr bwMode="auto">
          <a:xfrm>
            <a:off x="5184068" y="4099530"/>
            <a:ext cx="3184305" cy="2258471"/>
          </a:xfrm>
          <a:prstGeom prst="rect">
            <a:avLst/>
          </a:prstGeom>
          <a:noFill/>
          <a:ln w="9525">
            <a:noFill/>
            <a:miter lim="800000"/>
            <a:headEnd/>
            <a:tailEnd/>
          </a:ln>
          <a:effectLst/>
        </p:spPr>
      </p:pic>
      <p:sp>
        <p:nvSpPr>
          <p:cNvPr id="11" name="TextBox 10"/>
          <p:cNvSpPr txBox="1"/>
          <p:nvPr/>
        </p:nvSpPr>
        <p:spPr>
          <a:xfrm>
            <a:off x="285720" y="785794"/>
            <a:ext cx="8572560" cy="507831"/>
          </a:xfrm>
          <a:prstGeom prst="rect">
            <a:avLst/>
          </a:prstGeom>
          <a:noFill/>
        </p:spPr>
        <p:txBody>
          <a:bodyPr wrap="square" rtlCol="0">
            <a:spAutoFit/>
          </a:bodyPr>
          <a:lstStyle/>
          <a:p>
            <a:pPr>
              <a:lnSpc>
                <a:spcPct val="150000"/>
              </a:lnSpc>
              <a:buFont typeface="Wingdings" pitchFamily="2" charset="2"/>
              <a:buChar char="u"/>
            </a:pPr>
            <a:r>
              <a:rPr lang="en-US" altLang="zh-CN" b="1" dirty="0" smtClean="0">
                <a:latin typeface="Comic Sans MS" pitchFamily="66" charset="0"/>
                <a:cs typeface="Times New Roman" pitchFamily="18" charset="0"/>
              </a:rPr>
              <a:t> </a:t>
            </a:r>
            <a:r>
              <a:rPr lang="en-US" altLang="zh-CN" b="1" dirty="0" smtClean="0">
                <a:solidFill>
                  <a:srgbClr val="FF0000"/>
                </a:solidFill>
                <a:latin typeface="Comic Sans MS" pitchFamily="66" charset="0"/>
                <a:cs typeface="Times New Roman" pitchFamily="18" charset="0"/>
              </a:rPr>
              <a:t>M</a:t>
            </a:r>
            <a:r>
              <a:rPr lang="en-US" altLang="zh-CN" b="1" dirty="0" smtClean="0">
                <a:latin typeface="Comic Sans MS" pitchFamily="66" charset="0"/>
                <a:cs typeface="Times New Roman" pitchFamily="18" charset="0"/>
              </a:rPr>
              <a:t>ulti-gap </a:t>
            </a:r>
            <a:r>
              <a:rPr lang="en-US" altLang="zh-CN" b="1" dirty="0" smtClean="0">
                <a:solidFill>
                  <a:srgbClr val="FF0000"/>
                </a:solidFill>
                <a:latin typeface="Comic Sans MS" pitchFamily="66" charset="0"/>
                <a:cs typeface="Times New Roman" pitchFamily="18" charset="0"/>
              </a:rPr>
              <a:t>R</a:t>
            </a:r>
            <a:r>
              <a:rPr lang="en-US" altLang="zh-CN" b="1" dirty="0" smtClean="0">
                <a:latin typeface="Comic Sans MS" pitchFamily="66" charset="0"/>
                <a:cs typeface="Times New Roman" pitchFamily="18" charset="0"/>
              </a:rPr>
              <a:t>esistive </a:t>
            </a:r>
            <a:r>
              <a:rPr lang="en-US" altLang="zh-CN" b="1" dirty="0" smtClean="0">
                <a:solidFill>
                  <a:srgbClr val="FF0000"/>
                </a:solidFill>
                <a:latin typeface="Comic Sans MS" pitchFamily="66" charset="0"/>
                <a:cs typeface="Times New Roman" pitchFamily="18" charset="0"/>
              </a:rPr>
              <a:t>P</a:t>
            </a:r>
            <a:r>
              <a:rPr lang="en-US" altLang="zh-CN" b="1" dirty="0" smtClean="0">
                <a:latin typeface="Comic Sans MS" pitchFamily="66" charset="0"/>
                <a:cs typeface="Times New Roman" pitchFamily="18" charset="0"/>
              </a:rPr>
              <a:t>late </a:t>
            </a:r>
            <a:r>
              <a:rPr lang="en-US" altLang="zh-CN" b="1" dirty="0" smtClean="0">
                <a:solidFill>
                  <a:srgbClr val="FF0000"/>
                </a:solidFill>
                <a:latin typeface="Comic Sans MS" pitchFamily="66" charset="0"/>
                <a:cs typeface="Times New Roman" pitchFamily="18" charset="0"/>
              </a:rPr>
              <a:t>C</a:t>
            </a:r>
            <a:r>
              <a:rPr lang="en-US" altLang="zh-CN" b="1" dirty="0" smtClean="0">
                <a:latin typeface="Comic Sans MS" pitchFamily="66" charset="0"/>
                <a:cs typeface="Times New Roman" pitchFamily="18" charset="0"/>
              </a:rPr>
              <a:t>hamber:</a:t>
            </a:r>
            <a:endParaRPr lang="en-US" altLang="zh-CN" dirty="0" smtClean="0">
              <a:latin typeface="Comic Sans MS" pitchFamily="66" charset="0"/>
              <a:cs typeface="Times New Roman" pitchFamily="18" charset="0"/>
            </a:endParaRPr>
          </a:p>
        </p:txBody>
      </p:sp>
      <p:sp>
        <p:nvSpPr>
          <p:cNvPr id="17" name="TextBox 16"/>
          <p:cNvSpPr txBox="1"/>
          <p:nvPr/>
        </p:nvSpPr>
        <p:spPr>
          <a:xfrm>
            <a:off x="482228" y="1379704"/>
            <a:ext cx="5143504" cy="1815882"/>
          </a:xfrm>
          <a:prstGeom prst="rect">
            <a:avLst/>
          </a:prstGeom>
          <a:noFill/>
        </p:spPr>
        <p:txBody>
          <a:bodyPr wrap="square" rtlCol="0">
            <a:spAutoFit/>
          </a:bodyPr>
          <a:lstStyle/>
          <a:p>
            <a:r>
              <a:rPr lang="en-US" altLang="zh-CN" sz="1600" b="1" u="sng" dirty="0" smtClean="0">
                <a:solidFill>
                  <a:srgbClr val="002060"/>
                </a:solidFill>
                <a:latin typeface="Comic Sans MS" pitchFamily="66" charset="0"/>
                <a:cs typeface="Times New Roman" pitchFamily="18" charset="0"/>
              </a:rPr>
              <a:t>Goals:</a:t>
            </a:r>
            <a:r>
              <a:rPr lang="en-US" altLang="zh-CN" sz="1600" b="1" dirty="0" smtClean="0">
                <a:solidFill>
                  <a:srgbClr val="002060"/>
                </a:solidFill>
                <a:latin typeface="Comic Sans MS" pitchFamily="66" charset="0"/>
                <a:cs typeface="Times New Roman" pitchFamily="18" charset="0"/>
              </a:rPr>
              <a:t>  </a:t>
            </a:r>
            <a:r>
              <a:rPr lang="en-US" altLang="zh-CN" sz="1600" dirty="0" smtClean="0">
                <a:solidFill>
                  <a:srgbClr val="7030A0"/>
                </a:solidFill>
                <a:latin typeface="Comic Sans MS" pitchFamily="66" charset="0"/>
                <a:cs typeface="Times New Roman" pitchFamily="18" charset="0"/>
              </a:rPr>
              <a:t> </a:t>
            </a:r>
          </a:p>
          <a:p>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50 super-modules, each contains 3 modules, </a:t>
            </a:r>
          </a:p>
          <a:p>
            <a:r>
              <a:rPr lang="en-US" altLang="zh-CN" sz="1600" dirty="0">
                <a:solidFill>
                  <a:schemeClr val="tx1">
                    <a:lumMod val="95000"/>
                    <a:lumOff val="5000"/>
                  </a:schemeClr>
                </a:solidFill>
                <a:latin typeface="Comic Sans MS" pitchFamily="66" charset="0"/>
                <a:cs typeface="Times New Roman" pitchFamily="18" charset="0"/>
                <a:sym typeface="Wingdings" pitchFamily="2" charset="2"/>
              </a:rPr>
              <a:t> </a:t>
            </a: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1650 strips and 3300 output channels.</a:t>
            </a:r>
          </a:p>
          <a:p>
            <a:r>
              <a:rPr lang="en-US" altLang="zh-CN" sz="1600" dirty="0">
                <a:solidFill>
                  <a:schemeClr val="tx1">
                    <a:lumMod val="95000"/>
                    <a:lumOff val="5000"/>
                  </a:schemeClr>
                </a:solidFill>
                <a:latin typeface="Comic Sans MS" pitchFamily="66" charset="0"/>
                <a:cs typeface="Times New Roman" pitchFamily="18" charset="0"/>
                <a:sym typeface="Wingdings" pitchFamily="2" charset="2"/>
              </a:rPr>
              <a:t> </a:t>
            </a: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Timing resolution &lt; 100ps</a:t>
            </a:r>
          </a:p>
          <a:p>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 Works at high rate up to 10 KHz/cm2</a:t>
            </a:r>
            <a:endParaRPr lang="en-US" altLang="zh-CN" sz="1600" dirty="0" smtClean="0">
              <a:solidFill>
                <a:schemeClr val="tx1">
                  <a:lumMod val="95000"/>
                  <a:lumOff val="5000"/>
                </a:schemeClr>
              </a:solidFill>
              <a:latin typeface="Comic Sans MS" pitchFamily="66" charset="0"/>
              <a:cs typeface="Times New Roman" pitchFamily="18" charset="0"/>
            </a:endParaRPr>
          </a:p>
          <a:p>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  Photon suppression &gt; 10:1</a:t>
            </a:r>
          </a:p>
          <a:p>
            <a:pPr marL="0" lvl="1"/>
            <a:r>
              <a:rPr lang="en-US" altLang="zh-CN" sz="1600" dirty="0">
                <a:solidFill>
                  <a:schemeClr val="tx1">
                    <a:lumMod val="95000"/>
                    <a:lumOff val="5000"/>
                  </a:schemeClr>
                </a:solidFill>
                <a:latin typeface="Comic Sans MS" pitchFamily="66" charset="0"/>
                <a:cs typeface="Times New Roman" pitchFamily="18" charset="0"/>
                <a:sym typeface="Wingdings" pitchFamily="2" charset="2"/>
              </a:rPr>
              <a:t> </a:t>
            </a: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a:t>
            </a:r>
            <a:r>
              <a:rPr lang="zh-CN" altLang="en-US" sz="1600" dirty="0" smtClean="0">
                <a:solidFill>
                  <a:schemeClr val="tx1">
                    <a:lumMod val="95000"/>
                    <a:lumOff val="5000"/>
                  </a:schemeClr>
                </a:solidFill>
                <a:latin typeface="Comic Sans MS" pitchFamily="66" charset="0"/>
                <a:cs typeface="Times New Roman" pitchFamily="18" charset="0"/>
                <a:sym typeface="Symbol"/>
              </a:rPr>
              <a:t></a:t>
            </a:r>
            <a:r>
              <a:rPr lang="en-US" altLang="zh-CN" sz="1600" dirty="0">
                <a:solidFill>
                  <a:schemeClr val="tx1">
                    <a:lumMod val="95000"/>
                    <a:lumOff val="5000"/>
                  </a:schemeClr>
                </a:solidFill>
                <a:latin typeface="Comic Sans MS" pitchFamily="66" charset="0"/>
                <a:cs typeface="Times New Roman" pitchFamily="18" charset="0"/>
                <a:sym typeface="Symbol"/>
              </a:rPr>
              <a:t>/k separation up to 2.5GeV/c </a:t>
            </a:r>
          </a:p>
        </p:txBody>
      </p:sp>
      <p:sp>
        <p:nvSpPr>
          <p:cNvPr id="12" name="TextBox 11"/>
          <p:cNvSpPr txBox="1"/>
          <p:nvPr/>
        </p:nvSpPr>
        <p:spPr>
          <a:xfrm>
            <a:off x="683474" y="5194273"/>
            <a:ext cx="4500594" cy="1323439"/>
          </a:xfrm>
          <a:prstGeom prst="rect">
            <a:avLst/>
          </a:prstGeom>
          <a:noFill/>
        </p:spPr>
        <p:txBody>
          <a:bodyPr wrap="square" rtlCol="0">
            <a:spAutoFit/>
          </a:bodyPr>
          <a:lstStyle/>
          <a:p>
            <a:r>
              <a:rPr lang="en-US" altLang="zh-CN" sz="1600" b="1" u="sng" dirty="0" smtClean="0">
                <a:solidFill>
                  <a:srgbClr val="002060"/>
                </a:solidFill>
                <a:latin typeface="Comic Sans MS" pitchFamily="66" charset="0"/>
                <a:cs typeface="Times New Roman" pitchFamily="18" charset="0"/>
              </a:rPr>
              <a:t>Status:</a:t>
            </a:r>
            <a:r>
              <a:rPr lang="en-US" altLang="zh-CN" sz="1600" b="1" dirty="0" smtClean="0">
                <a:solidFill>
                  <a:srgbClr val="002060"/>
                </a:solidFill>
                <a:latin typeface="Comic Sans MS" pitchFamily="66" charset="0"/>
                <a:cs typeface="Times New Roman" pitchFamily="18" charset="0"/>
              </a:rPr>
              <a:t>  </a:t>
            </a:r>
            <a:r>
              <a:rPr lang="en-US" altLang="zh-CN" sz="1600" dirty="0" smtClean="0">
                <a:solidFill>
                  <a:srgbClr val="7030A0"/>
                </a:solidFill>
                <a:latin typeface="Comic Sans MS" pitchFamily="66" charset="0"/>
                <a:cs typeface="Times New Roman" pitchFamily="18" charset="0"/>
              </a:rPr>
              <a:t> </a:t>
            </a:r>
          </a:p>
          <a:p>
            <a:r>
              <a:rPr lang="en-US" altLang="zh-CN" sz="1600" dirty="0" smtClean="0">
                <a:solidFill>
                  <a:srgbClr val="7030A0"/>
                </a:solidFill>
                <a:latin typeface="Comic Sans MS" pitchFamily="66" charset="0"/>
                <a:cs typeface="Times New Roman" pitchFamily="18" charset="0"/>
                <a:sym typeface="Wingdings" pitchFamily="2" charset="2"/>
              </a:rPr>
              <a:t> </a:t>
            </a: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Prototype Developed at Tsinghua</a:t>
            </a:r>
          </a:p>
          <a:p>
            <a:r>
              <a:rPr lang="en-US" altLang="zh-CN" sz="1600" dirty="0">
                <a:solidFill>
                  <a:schemeClr val="tx1">
                    <a:lumMod val="95000"/>
                    <a:lumOff val="5000"/>
                  </a:schemeClr>
                </a:solidFill>
                <a:latin typeface="Comic Sans MS" pitchFamily="66" charset="0"/>
                <a:cs typeface="Times New Roman" pitchFamily="18" charset="0"/>
                <a:sym typeface="Wingdings" pitchFamily="2" charset="2"/>
              </a:rPr>
              <a:t> </a:t>
            </a: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Beam test at Hall-A in 2012</a:t>
            </a:r>
          </a:p>
          <a:p>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 New facility for mass production</a:t>
            </a:r>
          </a:p>
          <a:p>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 Read-out electronics design</a:t>
            </a:r>
            <a:endParaRPr lang="en-US" altLang="zh-CN" sz="1600" dirty="0" smtClean="0">
              <a:solidFill>
                <a:schemeClr val="tx1">
                  <a:lumMod val="95000"/>
                  <a:lumOff val="5000"/>
                </a:schemeClr>
              </a:solidFill>
              <a:latin typeface="Comic Sans MS" pitchFamily="66" charset="0"/>
              <a:cs typeface="Times New Roman" pitchFamily="18" charset="0"/>
            </a:endParaRPr>
          </a:p>
        </p:txBody>
      </p:sp>
      <p:pic>
        <p:nvPicPr>
          <p:cNvPr id="42" name="Picture 12" descr="DSCN0724"/>
          <p:cNvPicPr>
            <a:picLocks noChangeAspect="1" noChangeArrowheads="1"/>
          </p:cNvPicPr>
          <p:nvPr/>
        </p:nvPicPr>
        <p:blipFill>
          <a:blip r:embed="rId5" cstate="print"/>
          <a:srcRect/>
          <a:stretch>
            <a:fillRect/>
          </a:stretch>
        </p:blipFill>
        <p:spPr bwMode="auto">
          <a:xfrm>
            <a:off x="1584989" y="3454074"/>
            <a:ext cx="2143140" cy="1481710"/>
          </a:xfrm>
          <a:prstGeom prst="rect">
            <a:avLst/>
          </a:prstGeom>
          <a:noFill/>
          <a:ln w="9525">
            <a:noFill/>
            <a:miter lim="800000"/>
            <a:headEnd/>
            <a:tailEnd/>
          </a:ln>
        </p:spPr>
      </p:pic>
      <p:sp>
        <p:nvSpPr>
          <p:cNvPr id="47" name="标题 1"/>
          <p:cNvSpPr>
            <a:spLocks noGrp="1"/>
          </p:cNvSpPr>
          <p:nvPr>
            <p:ph type="title"/>
          </p:nvPr>
        </p:nvSpPr>
        <p:spPr>
          <a:xfrm>
            <a:off x="457200" y="274638"/>
            <a:ext cx="8229600" cy="511156"/>
          </a:xfrm>
        </p:spPr>
        <p:txBody>
          <a:bodyPr vert="horz" lIns="91440" tIns="45720" rIns="91440" bIns="45720" rtlCol="0" anchor="ctr">
            <a:normAutofit fontScale="90000"/>
          </a:bodyPr>
          <a:lstStyle/>
          <a:p>
            <a:r>
              <a:rPr lang="en-US" altLang="zh-CN" sz="4000" dirty="0">
                <a:latin typeface="Arial Black" pitchFamily="34" charset="0"/>
              </a:rPr>
              <a:t>Detectors</a:t>
            </a:r>
            <a:endParaRPr lang="zh-CN" altLang="en-US" sz="4000" dirty="0">
              <a:latin typeface="Arial Black" pitchFamily="34" charset="0"/>
            </a:endParaRPr>
          </a:p>
        </p:txBody>
      </p:sp>
      <p:sp>
        <p:nvSpPr>
          <p:cNvPr id="4" name="Slide Number Placeholder 3"/>
          <p:cNvSpPr>
            <a:spLocks noGrp="1"/>
          </p:cNvSpPr>
          <p:nvPr>
            <p:ph type="sldNum" sz="quarter" idx="12"/>
          </p:nvPr>
        </p:nvSpPr>
        <p:spPr/>
        <p:txBody>
          <a:bodyPr/>
          <a:lstStyle/>
          <a:p>
            <a:fld id="{2AD8FB44-09DD-46C6-B9FF-D20F6BE587A9}" type="slidenum">
              <a:rPr lang="zh-CN" altLang="en-US" smtClean="0"/>
              <a:pPr/>
              <a:t>29</a:t>
            </a:fld>
            <a:endParaRPr lang="zh-CN" altLang="en-US"/>
          </a:p>
        </p:txBody>
      </p:sp>
    </p:spTree>
    <p:extLst>
      <p:ext uri="{BB962C8B-B14F-4D97-AF65-F5344CB8AC3E}">
        <p14:creationId xmlns:p14="http://schemas.microsoft.com/office/powerpoint/2010/main" xmlns="" val="4602029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11156"/>
          </a:xfrm>
        </p:spPr>
        <p:txBody>
          <a:bodyPr>
            <a:normAutofit fontScale="90000"/>
          </a:bodyPr>
          <a:lstStyle/>
          <a:p>
            <a:r>
              <a:rPr lang="en-US" altLang="zh-CN" dirty="0" smtClean="0">
                <a:latin typeface="Arial Black" pitchFamily="34" charset="0"/>
              </a:rPr>
              <a:t>Outline</a:t>
            </a:r>
            <a:endParaRPr lang="zh-CN" altLang="en-US" dirty="0">
              <a:latin typeface="Arial Black" pitchFamily="34" charset="0"/>
            </a:endParaRPr>
          </a:p>
        </p:txBody>
      </p:sp>
      <p:sp>
        <p:nvSpPr>
          <p:cNvPr id="11" name="TextBox 10"/>
          <p:cNvSpPr txBox="1"/>
          <p:nvPr/>
        </p:nvSpPr>
        <p:spPr>
          <a:xfrm>
            <a:off x="1187624" y="1340768"/>
            <a:ext cx="6120680" cy="3416320"/>
          </a:xfrm>
          <a:prstGeom prst="rect">
            <a:avLst/>
          </a:prstGeom>
          <a:noFill/>
        </p:spPr>
        <p:txBody>
          <a:bodyPr wrap="square" rtlCol="0">
            <a:spAutoFit/>
          </a:bodyPr>
          <a:lstStyle/>
          <a:p>
            <a:pPr>
              <a:lnSpc>
                <a:spcPct val="200000"/>
              </a:lnSpc>
              <a:buFont typeface="Wingdings" pitchFamily="2" charset="2"/>
              <a:buChar char="u"/>
            </a:pPr>
            <a:r>
              <a:rPr lang="en-US" altLang="zh-CN" dirty="0" smtClean="0">
                <a:solidFill>
                  <a:schemeClr val="tx1">
                    <a:lumMod val="95000"/>
                    <a:lumOff val="5000"/>
                  </a:schemeClr>
                </a:solidFill>
                <a:latin typeface="Comic Sans MS" pitchFamily="66" charset="0"/>
                <a:cs typeface="Times New Roman" pitchFamily="18" charset="0"/>
              </a:rPr>
              <a:t> Transverse Spin and TMDs</a:t>
            </a:r>
          </a:p>
          <a:p>
            <a:pPr>
              <a:lnSpc>
                <a:spcPct val="200000"/>
              </a:lnSpc>
              <a:buFont typeface="Wingdings" pitchFamily="2" charset="2"/>
              <a:buChar char="u"/>
            </a:pPr>
            <a:r>
              <a:rPr lang="en-US" altLang="zh-CN" dirty="0" smtClean="0">
                <a:solidFill>
                  <a:schemeClr val="tx1">
                    <a:lumMod val="95000"/>
                    <a:lumOff val="5000"/>
                  </a:schemeClr>
                </a:solidFill>
                <a:latin typeface="Comic Sans MS" pitchFamily="66" charset="0"/>
                <a:cs typeface="Times New Roman" pitchFamily="18" charset="0"/>
              </a:rPr>
              <a:t> Probe TMDs with SIDIS</a:t>
            </a:r>
          </a:p>
          <a:p>
            <a:pPr>
              <a:lnSpc>
                <a:spcPct val="200000"/>
              </a:lnSpc>
              <a:buFont typeface="Wingdings" pitchFamily="2" charset="2"/>
              <a:buChar char="u"/>
            </a:pPr>
            <a:r>
              <a:rPr lang="en-US" altLang="zh-CN" dirty="0">
                <a:solidFill>
                  <a:schemeClr val="tx1">
                    <a:lumMod val="95000"/>
                    <a:lumOff val="5000"/>
                  </a:schemeClr>
                </a:solidFill>
                <a:latin typeface="Comic Sans MS" pitchFamily="66" charset="0"/>
                <a:cs typeface="Times New Roman" pitchFamily="18" charset="0"/>
              </a:rPr>
              <a:t> </a:t>
            </a:r>
            <a:r>
              <a:rPr lang="en-US" altLang="zh-CN" dirty="0" smtClean="0">
                <a:solidFill>
                  <a:schemeClr val="tx1">
                    <a:lumMod val="95000"/>
                    <a:lumOff val="5000"/>
                  </a:schemeClr>
                </a:solidFill>
                <a:latin typeface="Comic Sans MS" pitchFamily="66" charset="0"/>
                <a:cs typeface="Times New Roman" pitchFamily="18" charset="0"/>
              </a:rPr>
              <a:t>6GeV SIDIS Results</a:t>
            </a:r>
          </a:p>
          <a:p>
            <a:pPr>
              <a:lnSpc>
                <a:spcPct val="200000"/>
              </a:lnSpc>
              <a:buFont typeface="Wingdings" pitchFamily="2" charset="2"/>
              <a:buChar char="u"/>
            </a:pPr>
            <a:r>
              <a:rPr lang="en-US" altLang="zh-CN" dirty="0">
                <a:solidFill>
                  <a:schemeClr val="tx1">
                    <a:lumMod val="95000"/>
                    <a:lumOff val="5000"/>
                  </a:schemeClr>
                </a:solidFill>
                <a:latin typeface="Comic Sans MS" pitchFamily="66" charset="0"/>
                <a:cs typeface="Times New Roman" pitchFamily="18" charset="0"/>
              </a:rPr>
              <a:t> </a:t>
            </a:r>
            <a:r>
              <a:rPr lang="en-US" altLang="zh-CN" dirty="0" smtClean="0">
                <a:solidFill>
                  <a:schemeClr val="tx1">
                    <a:lumMod val="95000"/>
                    <a:lumOff val="5000"/>
                  </a:schemeClr>
                </a:solidFill>
                <a:latin typeface="Comic Sans MS" pitchFamily="66" charset="0"/>
                <a:cs typeface="Times New Roman" pitchFamily="18" charset="0"/>
              </a:rPr>
              <a:t>SoLID-SIDIS @ 11GeV</a:t>
            </a:r>
          </a:p>
          <a:p>
            <a:pPr>
              <a:lnSpc>
                <a:spcPct val="200000"/>
              </a:lnSpc>
              <a:buFont typeface="Wingdings" pitchFamily="2" charset="2"/>
              <a:buChar char="u"/>
            </a:pPr>
            <a:r>
              <a:rPr lang="en-US" altLang="zh-CN" dirty="0" smtClean="0">
                <a:solidFill>
                  <a:schemeClr val="tx1">
                    <a:lumMod val="95000"/>
                    <a:lumOff val="5000"/>
                  </a:schemeClr>
                </a:solidFill>
                <a:latin typeface="Comic Sans MS" pitchFamily="66" charset="0"/>
                <a:cs typeface="Times New Roman" pitchFamily="18" charset="0"/>
              </a:rPr>
              <a:t> GPD Study via DVCS with SoLID</a:t>
            </a:r>
          </a:p>
          <a:p>
            <a:pPr>
              <a:lnSpc>
                <a:spcPct val="200000"/>
              </a:lnSpc>
              <a:buFont typeface="Wingdings" pitchFamily="2" charset="2"/>
              <a:buChar char="u"/>
            </a:pPr>
            <a:r>
              <a:rPr lang="en-US" altLang="zh-CN" dirty="0">
                <a:solidFill>
                  <a:schemeClr val="tx1">
                    <a:lumMod val="95000"/>
                    <a:lumOff val="5000"/>
                  </a:schemeClr>
                </a:solidFill>
                <a:latin typeface="Comic Sans MS" pitchFamily="66" charset="0"/>
                <a:cs typeface="Times New Roman" pitchFamily="18" charset="0"/>
              </a:rPr>
              <a:t> </a:t>
            </a:r>
            <a:r>
              <a:rPr lang="en-US" altLang="zh-CN" dirty="0" smtClean="0">
                <a:solidFill>
                  <a:schemeClr val="tx1">
                    <a:lumMod val="95000"/>
                    <a:lumOff val="5000"/>
                  </a:schemeClr>
                </a:solidFill>
                <a:latin typeface="Comic Sans MS" pitchFamily="66" charset="0"/>
                <a:cs typeface="Times New Roman" pitchFamily="18" charset="0"/>
              </a:rPr>
              <a:t>Summary</a:t>
            </a:r>
            <a:endParaRPr lang="zh-CN" altLang="en-US" dirty="0">
              <a:solidFill>
                <a:schemeClr val="tx1">
                  <a:lumMod val="95000"/>
                  <a:lumOff val="5000"/>
                </a:schemeClr>
              </a:solidFill>
              <a:latin typeface="Comic Sans MS" pitchFamily="66" charset="0"/>
              <a:cs typeface="Times New Roman" pitchFamily="18" charset="0"/>
            </a:endParaRPr>
          </a:p>
        </p:txBody>
      </p:sp>
      <p:sp>
        <p:nvSpPr>
          <p:cNvPr id="6" name="Slide Number Placeholder 5"/>
          <p:cNvSpPr>
            <a:spLocks noGrp="1"/>
          </p:cNvSpPr>
          <p:nvPr>
            <p:ph type="sldNum" sz="quarter" idx="12"/>
          </p:nvPr>
        </p:nvSpPr>
        <p:spPr/>
        <p:txBody>
          <a:bodyPr/>
          <a:lstStyle/>
          <a:p>
            <a:fld id="{2AD8FB44-09DD-46C6-B9FF-D20F6BE587A9}" type="slidenum">
              <a:rPr lang="zh-CN" altLang="en-US" smtClean="0"/>
              <a:pPr/>
              <a:t>3</a:t>
            </a:fld>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3"/>
          <a:srcRect/>
          <a:stretch>
            <a:fillRect/>
          </a:stretch>
        </p:blipFill>
        <p:spPr bwMode="auto">
          <a:xfrm>
            <a:off x="6444208" y="188640"/>
            <a:ext cx="2571768" cy="2033741"/>
          </a:xfrm>
          <a:prstGeom prst="rect">
            <a:avLst/>
          </a:prstGeom>
          <a:noFill/>
          <a:ln w="9525">
            <a:noFill/>
            <a:miter lim="800000"/>
            <a:headEnd/>
            <a:tailEnd/>
          </a:ln>
          <a:effectLst/>
        </p:spPr>
      </p:pic>
      <p:sp>
        <p:nvSpPr>
          <p:cNvPr id="11" name="TextBox 10"/>
          <p:cNvSpPr txBox="1"/>
          <p:nvPr/>
        </p:nvSpPr>
        <p:spPr>
          <a:xfrm>
            <a:off x="285720" y="785794"/>
            <a:ext cx="8572560" cy="507831"/>
          </a:xfrm>
          <a:prstGeom prst="rect">
            <a:avLst/>
          </a:prstGeom>
          <a:noFill/>
        </p:spPr>
        <p:txBody>
          <a:bodyPr wrap="square" rtlCol="0">
            <a:spAutoFit/>
          </a:bodyPr>
          <a:lstStyle/>
          <a:p>
            <a:pPr>
              <a:lnSpc>
                <a:spcPct val="150000"/>
              </a:lnSpc>
              <a:buFont typeface="Wingdings" pitchFamily="2" charset="2"/>
              <a:buChar char="u"/>
            </a:pPr>
            <a:r>
              <a:rPr lang="en-US" altLang="zh-CN" b="1" dirty="0" smtClean="0">
                <a:latin typeface="Comic Sans MS" pitchFamily="66" charset="0"/>
                <a:cs typeface="Times New Roman" pitchFamily="18" charset="0"/>
              </a:rPr>
              <a:t> </a:t>
            </a:r>
            <a:r>
              <a:rPr lang="en-US" altLang="zh-CN" b="1" dirty="0" smtClean="0">
                <a:solidFill>
                  <a:srgbClr val="FF0000"/>
                </a:solidFill>
                <a:latin typeface="Comic Sans MS" pitchFamily="66" charset="0"/>
                <a:cs typeface="Times New Roman" pitchFamily="18" charset="0"/>
              </a:rPr>
              <a:t>E</a:t>
            </a:r>
            <a:r>
              <a:rPr lang="en-US" altLang="zh-CN" b="1" dirty="0" smtClean="0">
                <a:latin typeface="Comic Sans MS" pitchFamily="66" charset="0"/>
                <a:cs typeface="Times New Roman" pitchFamily="18" charset="0"/>
              </a:rPr>
              <a:t>lectromagnetic </a:t>
            </a:r>
            <a:r>
              <a:rPr lang="en-US" altLang="zh-CN" b="1" dirty="0" smtClean="0">
                <a:solidFill>
                  <a:srgbClr val="FF0000"/>
                </a:solidFill>
                <a:latin typeface="Comic Sans MS" pitchFamily="66" charset="0"/>
                <a:cs typeface="Times New Roman" pitchFamily="18" charset="0"/>
              </a:rPr>
              <a:t>C</a:t>
            </a:r>
            <a:r>
              <a:rPr lang="en-US" altLang="zh-CN" b="1" dirty="0" smtClean="0">
                <a:latin typeface="Comic Sans MS" pitchFamily="66" charset="0"/>
                <a:cs typeface="Times New Roman" pitchFamily="18" charset="0"/>
              </a:rPr>
              <a:t>alorimeters (EC): </a:t>
            </a:r>
            <a:r>
              <a:rPr lang="en-US" altLang="zh-CN" dirty="0" smtClean="0">
                <a:latin typeface="Comic Sans MS" pitchFamily="66" charset="0"/>
                <a:cs typeface="Times New Roman" pitchFamily="18" charset="0"/>
              </a:rPr>
              <a:t> </a:t>
            </a:r>
          </a:p>
        </p:txBody>
      </p:sp>
      <p:sp>
        <p:nvSpPr>
          <p:cNvPr id="9" name="TextBox 8"/>
          <p:cNvSpPr txBox="1"/>
          <p:nvPr/>
        </p:nvSpPr>
        <p:spPr>
          <a:xfrm>
            <a:off x="214282" y="2507412"/>
            <a:ext cx="7786742" cy="1569660"/>
          </a:xfrm>
          <a:prstGeom prst="rect">
            <a:avLst/>
          </a:prstGeom>
          <a:noFill/>
        </p:spPr>
        <p:txBody>
          <a:bodyPr wrap="square" rtlCol="0">
            <a:spAutoFit/>
          </a:bodyPr>
          <a:lstStyle/>
          <a:p>
            <a:r>
              <a:rPr lang="en-US" altLang="zh-CN" sz="1600" b="1" u="sng" dirty="0" smtClean="0">
                <a:solidFill>
                  <a:srgbClr val="002060"/>
                </a:solidFill>
                <a:latin typeface="Comic Sans MS" pitchFamily="66" charset="0"/>
                <a:cs typeface="Times New Roman" pitchFamily="18" charset="0"/>
              </a:rPr>
              <a:t>Goals:</a:t>
            </a:r>
            <a:r>
              <a:rPr lang="en-US" altLang="zh-CN" sz="1600" b="1" dirty="0" smtClean="0">
                <a:solidFill>
                  <a:srgbClr val="002060"/>
                </a:solidFill>
                <a:latin typeface="Comic Sans MS" pitchFamily="66" charset="0"/>
                <a:cs typeface="Times New Roman" pitchFamily="18" charset="0"/>
              </a:rPr>
              <a:t> </a:t>
            </a:r>
            <a:r>
              <a:rPr lang="en-US" altLang="zh-CN" sz="1600" dirty="0" smtClean="0">
                <a:solidFill>
                  <a:srgbClr val="7030A0"/>
                </a:solidFill>
                <a:latin typeface="Comic Sans MS" pitchFamily="66" charset="0"/>
                <a:cs typeface="Times New Roman" pitchFamily="18" charset="0"/>
              </a:rPr>
              <a:t> </a:t>
            </a:r>
          </a:p>
          <a:p>
            <a:r>
              <a:rPr lang="en-US" altLang="zh-CN" sz="1600" dirty="0">
                <a:solidFill>
                  <a:schemeClr val="tx1">
                    <a:lumMod val="95000"/>
                    <a:lumOff val="5000"/>
                  </a:schemeClr>
                </a:solidFill>
                <a:latin typeface="Comic Sans MS" pitchFamily="66" charset="0"/>
                <a:cs typeface="Times New Roman" pitchFamily="18" charset="0"/>
                <a:sym typeface="Wingdings" pitchFamily="2" charset="2"/>
              </a:rPr>
              <a:t> </a:t>
            </a: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 Shashlyk sampling calorimeters </a:t>
            </a:r>
          </a:p>
          <a:p>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 1800 modules (2 R.L.) for PreShower, 1800 modules (18 R.L) for Shower </a:t>
            </a:r>
          </a:p>
          <a:p>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 electron </a:t>
            </a:r>
            <a:r>
              <a:rPr lang="en-US" altLang="zh-CN" sz="1600" dirty="0" smtClean="0">
                <a:solidFill>
                  <a:schemeClr val="tx1">
                    <a:lumMod val="95000"/>
                    <a:lumOff val="5000"/>
                  </a:schemeClr>
                </a:solidFill>
                <a:latin typeface="Comic Sans MS" pitchFamily="66" charset="0"/>
                <a:cs typeface="Times New Roman" pitchFamily="18" charset="0"/>
              </a:rPr>
              <a:t>eff.&gt;90%, E-Resolution~10%/√E,</a:t>
            </a:r>
          </a:p>
          <a:p>
            <a:r>
              <a:rPr lang="en-US" altLang="zh-CN" sz="1600" dirty="0">
                <a:solidFill>
                  <a:schemeClr val="tx1">
                    <a:lumMod val="95000"/>
                    <a:lumOff val="5000"/>
                  </a:schemeClr>
                </a:solidFill>
                <a:latin typeface="Comic Sans MS" pitchFamily="66" charset="0"/>
                <a:cs typeface="Times New Roman" pitchFamily="18" charset="0"/>
              </a:rPr>
              <a:t> </a:t>
            </a:r>
            <a:r>
              <a:rPr lang="en-US" altLang="zh-CN" sz="1600" dirty="0" smtClean="0">
                <a:solidFill>
                  <a:schemeClr val="tx1">
                    <a:lumMod val="95000"/>
                    <a:lumOff val="5000"/>
                  </a:schemeClr>
                </a:solidFill>
                <a:latin typeface="Comic Sans MS" pitchFamily="66" charset="0"/>
                <a:cs typeface="Times New Roman" pitchFamily="18" charset="0"/>
              </a:rPr>
              <a:t>     </a:t>
            </a:r>
            <a:r>
              <a:rPr lang="el-GR" altLang="zh-CN" sz="1600" dirty="0" smtClean="0">
                <a:solidFill>
                  <a:schemeClr val="tx1">
                    <a:lumMod val="95000"/>
                    <a:lumOff val="5000"/>
                  </a:schemeClr>
                </a:solidFill>
                <a:latin typeface="Comic Sans MS" pitchFamily="66" charset="0"/>
                <a:cs typeface="Times New Roman" pitchFamily="18" charset="0"/>
              </a:rPr>
              <a:t>π</a:t>
            </a:r>
            <a:r>
              <a:rPr lang="en-US" altLang="zh-CN" sz="1600" dirty="0" smtClean="0">
                <a:solidFill>
                  <a:schemeClr val="tx1">
                    <a:lumMod val="95000"/>
                    <a:lumOff val="5000"/>
                  </a:schemeClr>
                </a:solidFill>
                <a:latin typeface="Comic Sans MS" pitchFamily="66" charset="0"/>
                <a:cs typeface="Times New Roman" pitchFamily="18" charset="0"/>
              </a:rPr>
              <a:t> suppresion &gt; 50:1</a:t>
            </a:r>
            <a:endParaRPr lang="en-US" altLang="zh-CN" sz="1600" dirty="0">
              <a:solidFill>
                <a:schemeClr val="tx1">
                  <a:lumMod val="95000"/>
                  <a:lumOff val="5000"/>
                </a:schemeClr>
              </a:solidFill>
              <a:latin typeface="Comic Sans MS" pitchFamily="66" charset="0"/>
              <a:cs typeface="Times New Roman" pitchFamily="18" charset="0"/>
            </a:endParaRPr>
          </a:p>
          <a:p>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 Rad. Hard (&lt;20% descreasing after 400K Rad)</a:t>
            </a:r>
            <a:endParaRPr lang="en-US" altLang="zh-CN" sz="1600" dirty="0" smtClean="0">
              <a:solidFill>
                <a:schemeClr val="tx1">
                  <a:lumMod val="95000"/>
                  <a:lumOff val="5000"/>
                </a:schemeClr>
              </a:solidFill>
              <a:latin typeface="Comic Sans MS" pitchFamily="66" charset="0"/>
              <a:cs typeface="Times New Roman" pitchFamily="18" charset="0"/>
            </a:endParaRPr>
          </a:p>
        </p:txBody>
      </p:sp>
      <p:sp>
        <p:nvSpPr>
          <p:cNvPr id="15" name="标题 1"/>
          <p:cNvSpPr txBox="1">
            <a:spLocks/>
          </p:cNvSpPr>
          <p:nvPr/>
        </p:nvSpPr>
        <p:spPr>
          <a:xfrm>
            <a:off x="457200" y="274638"/>
            <a:ext cx="8229600" cy="5111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0" normalizeH="0" baseline="0" noProof="0" dirty="0" smtClean="0">
                <a:ln>
                  <a:noFill/>
                </a:ln>
                <a:solidFill>
                  <a:schemeClr val="tx1"/>
                </a:solidFill>
                <a:effectLst/>
                <a:uLnTx/>
                <a:uFillTx/>
                <a:latin typeface="Arial Black" pitchFamily="34" charset="0"/>
                <a:ea typeface="+mj-ea"/>
                <a:cs typeface="+mj-cs"/>
              </a:rPr>
              <a:t>Detectors</a:t>
            </a:r>
            <a:endParaRPr kumimoji="0" lang="zh-CN" altLang="en-US" sz="3600" b="0" i="0" u="none" strike="noStrike" kern="1200" cap="none" spc="0" normalizeH="0" baseline="0" noProof="0" dirty="0" smtClean="0">
              <a:ln>
                <a:noFill/>
              </a:ln>
              <a:solidFill>
                <a:schemeClr val="tx1"/>
              </a:solidFill>
              <a:effectLst/>
              <a:uLnTx/>
              <a:uFillTx/>
              <a:latin typeface="Arial Black" pitchFamily="34" charset="0"/>
              <a:ea typeface="+mj-ea"/>
              <a:cs typeface="+mj-cs"/>
            </a:endParaRPr>
          </a:p>
        </p:txBody>
      </p:sp>
      <p:pic>
        <p:nvPicPr>
          <p:cNvPr id="14" name="Picture 3"/>
          <p:cNvPicPr>
            <a:picLocks noChangeAspect="1" noChangeArrowheads="1"/>
          </p:cNvPicPr>
          <p:nvPr/>
        </p:nvPicPr>
        <p:blipFill>
          <a:blip r:embed="rId4"/>
          <a:srcRect/>
          <a:stretch>
            <a:fillRect/>
          </a:stretch>
        </p:blipFill>
        <p:spPr bwMode="auto">
          <a:xfrm>
            <a:off x="1306570" y="1357298"/>
            <a:ext cx="5194256" cy="1357322"/>
          </a:xfrm>
          <a:prstGeom prst="rect">
            <a:avLst/>
          </a:prstGeom>
          <a:noFill/>
          <a:ln w="9525">
            <a:noFill/>
            <a:miter lim="800000"/>
            <a:headEnd/>
            <a:tailEnd/>
          </a:ln>
          <a:effectLst/>
        </p:spPr>
      </p:pic>
      <p:pic>
        <p:nvPicPr>
          <p:cNvPr id="16" name="Picture 1"/>
          <p:cNvPicPr>
            <a:picLocks noChangeAspect="1" noChangeArrowheads="1"/>
          </p:cNvPicPr>
          <p:nvPr/>
        </p:nvPicPr>
        <p:blipFill>
          <a:blip r:embed="rId5"/>
          <a:srcRect/>
          <a:stretch>
            <a:fillRect/>
          </a:stretch>
        </p:blipFill>
        <p:spPr bwMode="auto">
          <a:xfrm>
            <a:off x="6102476" y="3405909"/>
            <a:ext cx="2605516" cy="1769567"/>
          </a:xfrm>
          <a:prstGeom prst="rect">
            <a:avLst/>
          </a:prstGeom>
          <a:noFill/>
          <a:ln w="9525">
            <a:noFill/>
            <a:miter lim="800000"/>
            <a:headEnd/>
            <a:tailEnd/>
          </a:ln>
          <a:effectLst/>
        </p:spPr>
      </p:pic>
      <p:sp>
        <p:nvSpPr>
          <p:cNvPr id="17" name="TextBox 16"/>
          <p:cNvSpPr txBox="1"/>
          <p:nvPr/>
        </p:nvSpPr>
        <p:spPr>
          <a:xfrm>
            <a:off x="287430" y="4408289"/>
            <a:ext cx="4500594" cy="1077218"/>
          </a:xfrm>
          <a:prstGeom prst="rect">
            <a:avLst/>
          </a:prstGeom>
          <a:noFill/>
        </p:spPr>
        <p:txBody>
          <a:bodyPr wrap="square" rtlCol="0">
            <a:spAutoFit/>
          </a:bodyPr>
          <a:lstStyle/>
          <a:p>
            <a:r>
              <a:rPr lang="en-US" altLang="zh-CN" sz="1600" b="1" u="sng" dirty="0" smtClean="0">
                <a:solidFill>
                  <a:srgbClr val="002060"/>
                </a:solidFill>
                <a:latin typeface="Comic Sans MS" pitchFamily="66" charset="0"/>
                <a:cs typeface="Times New Roman" pitchFamily="18" charset="0"/>
              </a:rPr>
              <a:t>Status:</a:t>
            </a:r>
            <a:r>
              <a:rPr lang="en-US" altLang="zh-CN" sz="1600" b="1" dirty="0" smtClean="0">
                <a:solidFill>
                  <a:srgbClr val="002060"/>
                </a:solidFill>
                <a:latin typeface="Comic Sans MS" pitchFamily="66" charset="0"/>
                <a:cs typeface="Times New Roman" pitchFamily="18" charset="0"/>
              </a:rPr>
              <a:t>  </a:t>
            </a:r>
            <a:r>
              <a:rPr lang="en-US" altLang="zh-CN" sz="1600" dirty="0" smtClean="0">
                <a:solidFill>
                  <a:srgbClr val="7030A0"/>
                </a:solidFill>
                <a:latin typeface="Comic Sans MS" pitchFamily="66" charset="0"/>
                <a:cs typeface="Times New Roman" pitchFamily="18" charset="0"/>
              </a:rPr>
              <a:t> </a:t>
            </a:r>
          </a:p>
          <a:p>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 Sophesticated Geant Simulation</a:t>
            </a:r>
          </a:p>
          <a:p>
            <a:r>
              <a:rPr lang="en-US" altLang="zh-CN" sz="1600" dirty="0">
                <a:solidFill>
                  <a:schemeClr val="tx1">
                    <a:lumMod val="95000"/>
                    <a:lumOff val="5000"/>
                  </a:schemeClr>
                </a:solidFill>
                <a:latin typeface="Comic Sans MS" pitchFamily="66" charset="0"/>
                <a:cs typeface="Times New Roman" pitchFamily="18" charset="0"/>
                <a:sym typeface="Wingdings" pitchFamily="2" charset="2"/>
              </a:rPr>
              <a:t> </a:t>
            </a: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Active Pre-R&amp;D at UVa and Jlab</a:t>
            </a:r>
          </a:p>
          <a:p>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  Sample&amp;PMT tests and Pre-Amp design</a:t>
            </a:r>
            <a:endParaRPr lang="en-US" altLang="zh-CN" sz="1600" dirty="0" smtClean="0">
              <a:solidFill>
                <a:schemeClr val="tx1">
                  <a:lumMod val="95000"/>
                  <a:lumOff val="5000"/>
                </a:schemeClr>
              </a:solidFill>
              <a:latin typeface="Comic Sans MS" pitchFamily="66" charset="0"/>
              <a:cs typeface="Times New Roman" pitchFamily="18" charset="0"/>
            </a:endParaRPr>
          </a:p>
        </p:txBody>
      </p:sp>
      <p:pic>
        <p:nvPicPr>
          <p:cNvPr id="18" name="Picture 8"/>
          <p:cNvPicPr>
            <a:picLocks noChangeAspect="1" noChangeArrowheads="1"/>
          </p:cNvPicPr>
          <p:nvPr/>
        </p:nvPicPr>
        <p:blipFill>
          <a:blip r:embed="rId6" cstate="print"/>
          <a:srcRect/>
          <a:stretch>
            <a:fillRect/>
          </a:stretch>
        </p:blipFill>
        <p:spPr bwMode="auto">
          <a:xfrm>
            <a:off x="6500826" y="5198958"/>
            <a:ext cx="1714512" cy="1534488"/>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2AD8FB44-09DD-46C6-B9FF-D20F6BE587A9}" type="slidenum">
              <a:rPr lang="zh-CN" altLang="en-US" smtClean="0"/>
              <a:pPr/>
              <a:t>30</a:t>
            </a:fld>
            <a:endParaRPr lang="zh-CN" altLang="en-US"/>
          </a:p>
        </p:txBody>
      </p:sp>
    </p:spTree>
    <p:extLst>
      <p:ext uri="{BB962C8B-B14F-4D97-AF65-F5344CB8AC3E}">
        <p14:creationId xmlns:p14="http://schemas.microsoft.com/office/powerpoint/2010/main" xmlns="" val="26128855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720" y="785794"/>
            <a:ext cx="8572560" cy="507831"/>
          </a:xfrm>
          <a:prstGeom prst="rect">
            <a:avLst/>
          </a:prstGeom>
          <a:noFill/>
        </p:spPr>
        <p:txBody>
          <a:bodyPr wrap="square" rtlCol="0">
            <a:spAutoFit/>
          </a:bodyPr>
          <a:lstStyle/>
          <a:p>
            <a:pPr>
              <a:lnSpc>
                <a:spcPct val="150000"/>
              </a:lnSpc>
              <a:buFont typeface="Wingdings" pitchFamily="2" charset="2"/>
              <a:buChar char="u"/>
            </a:pPr>
            <a:r>
              <a:rPr lang="en-US" altLang="zh-CN" b="1" dirty="0" smtClean="0">
                <a:latin typeface="Comic Sans MS" pitchFamily="66" charset="0"/>
                <a:cs typeface="Times New Roman" pitchFamily="18" charset="0"/>
              </a:rPr>
              <a:t> </a:t>
            </a:r>
            <a:r>
              <a:rPr lang="en-US" altLang="zh-CN" b="1" dirty="0" smtClean="0">
                <a:solidFill>
                  <a:srgbClr val="FF0000"/>
                </a:solidFill>
                <a:latin typeface="Comic Sans MS" pitchFamily="66" charset="0"/>
                <a:cs typeface="Times New Roman" pitchFamily="18" charset="0"/>
              </a:rPr>
              <a:t>S</a:t>
            </a:r>
            <a:r>
              <a:rPr lang="en-US" altLang="zh-CN" b="1" dirty="0" smtClean="0">
                <a:latin typeface="Comic Sans MS" pitchFamily="66" charset="0"/>
                <a:cs typeface="Times New Roman" pitchFamily="18" charset="0"/>
              </a:rPr>
              <a:t>cintillating </a:t>
            </a:r>
            <a:r>
              <a:rPr lang="en-US" altLang="zh-CN" b="1" dirty="0" smtClean="0">
                <a:solidFill>
                  <a:srgbClr val="FF0000"/>
                </a:solidFill>
                <a:latin typeface="Comic Sans MS" pitchFamily="66" charset="0"/>
                <a:cs typeface="Times New Roman" pitchFamily="18" charset="0"/>
              </a:rPr>
              <a:t>P</a:t>
            </a:r>
            <a:r>
              <a:rPr lang="en-US" altLang="zh-CN" b="1" dirty="0" smtClean="0">
                <a:latin typeface="Comic Sans MS" pitchFamily="66" charset="0"/>
                <a:cs typeface="Times New Roman" pitchFamily="18" charset="0"/>
              </a:rPr>
              <a:t>edal </a:t>
            </a:r>
            <a:r>
              <a:rPr lang="en-US" altLang="zh-CN" b="1" dirty="0" smtClean="0">
                <a:solidFill>
                  <a:srgbClr val="FF0000"/>
                </a:solidFill>
                <a:latin typeface="Comic Sans MS" pitchFamily="66" charset="0"/>
                <a:cs typeface="Times New Roman" pitchFamily="18" charset="0"/>
              </a:rPr>
              <a:t>D</a:t>
            </a:r>
            <a:r>
              <a:rPr lang="en-US" altLang="zh-CN" b="1" dirty="0" smtClean="0">
                <a:latin typeface="Comic Sans MS" pitchFamily="66" charset="0"/>
                <a:cs typeface="Times New Roman" pitchFamily="18" charset="0"/>
              </a:rPr>
              <a:t>etectors (SPD):</a:t>
            </a:r>
            <a:endParaRPr lang="en-US" altLang="zh-CN" dirty="0" smtClean="0">
              <a:latin typeface="Comic Sans MS" pitchFamily="66" charset="0"/>
              <a:cs typeface="Times New Roman" pitchFamily="18" charset="0"/>
            </a:endParaRPr>
          </a:p>
        </p:txBody>
      </p:sp>
      <p:sp>
        <p:nvSpPr>
          <p:cNvPr id="17" name="TextBox 16"/>
          <p:cNvSpPr txBox="1"/>
          <p:nvPr/>
        </p:nvSpPr>
        <p:spPr>
          <a:xfrm>
            <a:off x="142844" y="1357298"/>
            <a:ext cx="5786478" cy="1569660"/>
          </a:xfrm>
          <a:prstGeom prst="rect">
            <a:avLst/>
          </a:prstGeom>
          <a:noFill/>
        </p:spPr>
        <p:txBody>
          <a:bodyPr wrap="square" rtlCol="0">
            <a:spAutoFit/>
          </a:bodyPr>
          <a:lstStyle/>
          <a:p>
            <a:r>
              <a:rPr lang="en-US" altLang="zh-CN" sz="1600" b="1" u="sng" dirty="0" smtClean="0">
                <a:latin typeface="Comic Sans MS" pitchFamily="66" charset="0"/>
                <a:cs typeface="Times New Roman" pitchFamily="18" charset="0"/>
              </a:rPr>
              <a:t>Goals:</a:t>
            </a:r>
            <a:r>
              <a:rPr lang="en-US" altLang="zh-CN" sz="1600" b="1" dirty="0" smtClean="0">
                <a:latin typeface="Comic Sans MS" pitchFamily="66" charset="0"/>
                <a:cs typeface="Times New Roman" pitchFamily="18" charset="0"/>
              </a:rPr>
              <a:t>  </a:t>
            </a:r>
            <a:r>
              <a:rPr lang="en-US" altLang="zh-CN" sz="1600" dirty="0" smtClean="0">
                <a:latin typeface="Comic Sans MS" pitchFamily="66" charset="0"/>
                <a:cs typeface="Times New Roman" pitchFamily="18" charset="0"/>
              </a:rPr>
              <a:t> </a:t>
            </a:r>
          </a:p>
          <a:p>
            <a:r>
              <a:rPr lang="en-US" altLang="zh-CN" sz="1600" dirty="0" smtClean="0">
                <a:latin typeface="Comic Sans MS" pitchFamily="66" charset="0"/>
                <a:cs typeface="Times New Roman" pitchFamily="18" charset="0"/>
                <a:sym typeface="Wingdings" pitchFamily="2" charset="2"/>
              </a:rPr>
              <a:t>  For SIDIS/JPsi only</a:t>
            </a:r>
          </a:p>
          <a:p>
            <a:r>
              <a:rPr lang="en-US" altLang="zh-CN" sz="1600" dirty="0">
                <a:latin typeface="Comic Sans MS" pitchFamily="66" charset="0"/>
                <a:cs typeface="Times New Roman" pitchFamily="18" charset="0"/>
                <a:sym typeface="Wingdings" pitchFamily="2" charset="2"/>
              </a:rPr>
              <a:t> </a:t>
            </a:r>
            <a:r>
              <a:rPr lang="en-US" altLang="zh-CN" sz="1600" dirty="0" smtClean="0">
                <a:latin typeface="Comic Sans MS" pitchFamily="66" charset="0"/>
                <a:cs typeface="Times New Roman" pitchFamily="18" charset="0"/>
                <a:sym typeface="Wingdings" pitchFamily="2" charset="2"/>
              </a:rPr>
              <a:t> Two planes (in front of LAEC and FAEC):</a:t>
            </a:r>
          </a:p>
          <a:p>
            <a:r>
              <a:rPr lang="en-US" altLang="zh-CN" sz="1600" dirty="0">
                <a:latin typeface="Comic Sans MS" pitchFamily="66" charset="0"/>
                <a:cs typeface="Times New Roman" pitchFamily="18" charset="0"/>
                <a:sym typeface="Wingdings" pitchFamily="2" charset="2"/>
              </a:rPr>
              <a:t> </a:t>
            </a:r>
            <a:r>
              <a:rPr lang="en-US" altLang="zh-CN" sz="1600" dirty="0" smtClean="0">
                <a:latin typeface="Comic Sans MS" pitchFamily="66" charset="0"/>
                <a:cs typeface="Times New Roman" pitchFamily="18" charset="0"/>
                <a:sym typeface="Wingdings" pitchFamily="2" charset="2"/>
              </a:rPr>
              <a:t>    LASPD: 60 modules, 5 mm or thicker, photon rej. 10:1</a:t>
            </a:r>
          </a:p>
          <a:p>
            <a:r>
              <a:rPr lang="en-US" altLang="zh-CN" sz="1600" dirty="0">
                <a:latin typeface="Comic Sans MS" pitchFamily="66" charset="0"/>
                <a:cs typeface="Times New Roman" pitchFamily="18" charset="0"/>
                <a:sym typeface="Wingdings" pitchFamily="2" charset="2"/>
              </a:rPr>
              <a:t> </a:t>
            </a:r>
            <a:r>
              <a:rPr lang="en-US" altLang="zh-CN" sz="1600" dirty="0" smtClean="0">
                <a:latin typeface="Comic Sans MS" pitchFamily="66" charset="0"/>
                <a:cs typeface="Times New Roman" pitchFamily="18" charset="0"/>
                <a:sym typeface="Wingdings" pitchFamily="2" charset="2"/>
              </a:rPr>
              <a:t>    FASPD: 60 modules x 4 radius, photon rej. 5:1</a:t>
            </a:r>
          </a:p>
          <a:p>
            <a:r>
              <a:rPr lang="en-US" altLang="zh-CN" sz="1600" dirty="0">
                <a:latin typeface="Comic Sans MS" pitchFamily="66" charset="0"/>
                <a:cs typeface="Times New Roman" pitchFamily="18" charset="0"/>
                <a:sym typeface="Wingdings" pitchFamily="2" charset="2"/>
              </a:rPr>
              <a:t> </a:t>
            </a:r>
            <a:r>
              <a:rPr lang="en-US" altLang="zh-CN" sz="1600" dirty="0" smtClean="0">
                <a:latin typeface="Comic Sans MS" pitchFamily="66" charset="0"/>
                <a:cs typeface="Times New Roman" pitchFamily="18" charset="0"/>
                <a:sym typeface="Wingdings" pitchFamily="2" charset="2"/>
              </a:rPr>
              <a:t> LASPD timing resolution &lt; 150ps</a:t>
            </a:r>
          </a:p>
        </p:txBody>
      </p:sp>
      <p:pic>
        <p:nvPicPr>
          <p:cNvPr id="6146" name="Picture 2"/>
          <p:cNvPicPr>
            <a:picLocks noChangeAspect="1" noChangeArrowheads="1"/>
          </p:cNvPicPr>
          <p:nvPr/>
        </p:nvPicPr>
        <p:blipFill>
          <a:blip r:embed="rId3"/>
          <a:srcRect/>
          <a:stretch>
            <a:fillRect/>
          </a:stretch>
        </p:blipFill>
        <p:spPr bwMode="auto">
          <a:xfrm>
            <a:off x="285720" y="3857628"/>
            <a:ext cx="5357818" cy="2730606"/>
          </a:xfrm>
          <a:prstGeom prst="rect">
            <a:avLst/>
          </a:prstGeom>
          <a:noFill/>
          <a:ln w="9525">
            <a:noFill/>
            <a:miter lim="800000"/>
            <a:headEnd/>
            <a:tailEnd/>
          </a:ln>
          <a:effectLst/>
        </p:spPr>
      </p:pic>
      <p:pic>
        <p:nvPicPr>
          <p:cNvPr id="6147" name="Picture 3"/>
          <p:cNvPicPr>
            <a:picLocks noChangeAspect="1" noChangeArrowheads="1"/>
          </p:cNvPicPr>
          <p:nvPr/>
        </p:nvPicPr>
        <p:blipFill>
          <a:blip r:embed="rId4"/>
          <a:stretch>
            <a:fillRect/>
          </a:stretch>
        </p:blipFill>
        <p:spPr bwMode="auto">
          <a:xfrm>
            <a:off x="5572100" y="3071810"/>
            <a:ext cx="3571900" cy="2143140"/>
          </a:xfrm>
          <a:prstGeom prst="rect">
            <a:avLst/>
          </a:prstGeom>
          <a:noFill/>
          <a:ln>
            <a:noFill/>
          </a:ln>
        </p:spPr>
      </p:pic>
      <p:pic>
        <p:nvPicPr>
          <p:cNvPr id="6149" name="Picture 5"/>
          <p:cNvPicPr>
            <a:picLocks noChangeAspect="1" noChangeArrowheads="1"/>
          </p:cNvPicPr>
          <p:nvPr/>
        </p:nvPicPr>
        <p:blipFill>
          <a:blip r:embed="rId5"/>
          <a:stretch>
            <a:fillRect/>
          </a:stretch>
        </p:blipFill>
        <p:spPr bwMode="auto">
          <a:xfrm>
            <a:off x="5715008" y="1357298"/>
            <a:ext cx="3263978" cy="1441077"/>
          </a:xfrm>
          <a:prstGeom prst="rect">
            <a:avLst/>
          </a:prstGeom>
          <a:noFill/>
          <a:ln>
            <a:noFill/>
          </a:ln>
        </p:spPr>
      </p:pic>
      <p:sp>
        <p:nvSpPr>
          <p:cNvPr id="18" name="TextBox 17"/>
          <p:cNvSpPr txBox="1"/>
          <p:nvPr/>
        </p:nvSpPr>
        <p:spPr>
          <a:xfrm>
            <a:off x="142876" y="2928934"/>
            <a:ext cx="3643306" cy="830997"/>
          </a:xfrm>
          <a:prstGeom prst="rect">
            <a:avLst/>
          </a:prstGeom>
          <a:noFill/>
        </p:spPr>
        <p:txBody>
          <a:bodyPr wrap="square" rtlCol="0">
            <a:spAutoFit/>
          </a:bodyPr>
          <a:lstStyle/>
          <a:p>
            <a:r>
              <a:rPr lang="en-US" altLang="zh-CN" sz="1600" b="1" u="sng" dirty="0" smtClean="0">
                <a:latin typeface="Comic Sans MS" pitchFamily="66" charset="0"/>
                <a:cs typeface="Times New Roman" pitchFamily="18" charset="0"/>
              </a:rPr>
              <a:t>Status:</a:t>
            </a:r>
            <a:r>
              <a:rPr lang="en-US" altLang="zh-CN" sz="1600" b="1" dirty="0" smtClean="0">
                <a:latin typeface="Comic Sans MS" pitchFamily="66" charset="0"/>
                <a:cs typeface="Times New Roman" pitchFamily="18" charset="0"/>
              </a:rPr>
              <a:t>  </a:t>
            </a:r>
            <a:r>
              <a:rPr lang="en-US" altLang="zh-CN" sz="1600" dirty="0" smtClean="0">
                <a:latin typeface="Comic Sans MS" pitchFamily="66" charset="0"/>
                <a:cs typeface="Times New Roman" pitchFamily="18" charset="0"/>
              </a:rPr>
              <a:t> </a:t>
            </a:r>
          </a:p>
          <a:p>
            <a:r>
              <a:rPr lang="en-US" altLang="zh-CN" sz="1600" dirty="0" smtClean="0">
                <a:latin typeface="Comic Sans MS" pitchFamily="66" charset="0"/>
                <a:cs typeface="Times New Roman" pitchFamily="18" charset="0"/>
                <a:sym typeface="Wingdings" pitchFamily="2" charset="2"/>
              </a:rPr>
              <a:t>  Design and Simulation</a:t>
            </a:r>
          </a:p>
          <a:p>
            <a:r>
              <a:rPr lang="en-US" altLang="zh-CN" sz="1600" dirty="0">
                <a:latin typeface="Comic Sans MS" pitchFamily="66" charset="0"/>
                <a:cs typeface="Times New Roman" pitchFamily="18" charset="0"/>
                <a:sym typeface="Wingdings" pitchFamily="2" charset="2"/>
              </a:rPr>
              <a:t> </a:t>
            </a:r>
            <a:r>
              <a:rPr lang="en-US" altLang="zh-CN" sz="1600" dirty="0" smtClean="0">
                <a:latin typeface="Comic Sans MS" pitchFamily="66" charset="0"/>
                <a:cs typeface="Times New Roman" pitchFamily="18" charset="0"/>
                <a:sym typeface="Wingdings" pitchFamily="2" charset="2"/>
              </a:rPr>
              <a:t> Pre-R&amp;D at UVa and JLab</a:t>
            </a:r>
            <a:endParaRPr lang="en-US" altLang="zh-CN" sz="1600" dirty="0" smtClean="0">
              <a:latin typeface="Comic Sans MS" pitchFamily="66" charset="0"/>
              <a:cs typeface="Times New Roman" pitchFamily="18" charset="0"/>
            </a:endParaRPr>
          </a:p>
        </p:txBody>
      </p:sp>
      <p:sp>
        <p:nvSpPr>
          <p:cNvPr id="20" name="标题 1"/>
          <p:cNvSpPr>
            <a:spLocks noGrp="1"/>
          </p:cNvSpPr>
          <p:nvPr>
            <p:ph type="title"/>
          </p:nvPr>
        </p:nvSpPr>
        <p:spPr>
          <a:xfrm>
            <a:off x="457200" y="274638"/>
            <a:ext cx="8229600" cy="511156"/>
          </a:xfrm>
        </p:spPr>
        <p:txBody>
          <a:bodyPr vert="horz" lIns="91440" tIns="45720" rIns="91440" bIns="45720" rtlCol="0" anchor="ctr">
            <a:normAutofit fontScale="90000"/>
          </a:bodyPr>
          <a:lstStyle/>
          <a:p>
            <a:r>
              <a:rPr lang="en-US" altLang="zh-CN" sz="4000" dirty="0">
                <a:latin typeface="Arial Black" pitchFamily="34" charset="0"/>
              </a:rPr>
              <a:t>Detectors</a:t>
            </a:r>
            <a:endParaRPr lang="zh-CN" altLang="en-US" sz="4000" dirty="0">
              <a:latin typeface="Arial Black" pitchFamily="34" charset="0"/>
            </a:endParaRPr>
          </a:p>
        </p:txBody>
      </p:sp>
      <p:sp>
        <p:nvSpPr>
          <p:cNvPr id="5" name="Slide Number Placeholder 4"/>
          <p:cNvSpPr>
            <a:spLocks noGrp="1"/>
          </p:cNvSpPr>
          <p:nvPr>
            <p:ph type="sldNum" sz="quarter" idx="12"/>
          </p:nvPr>
        </p:nvSpPr>
        <p:spPr/>
        <p:txBody>
          <a:bodyPr/>
          <a:lstStyle/>
          <a:p>
            <a:fld id="{2AD8FB44-09DD-46C6-B9FF-D20F6BE587A9}" type="slidenum">
              <a:rPr lang="zh-CN" altLang="en-US" smtClean="0"/>
              <a:pPr/>
              <a:t>31</a:t>
            </a:fld>
            <a:endParaRPr lang="zh-CN" altLang="en-US"/>
          </a:p>
        </p:txBody>
      </p:sp>
    </p:spTree>
    <p:extLst>
      <p:ext uri="{BB962C8B-B14F-4D97-AF65-F5344CB8AC3E}">
        <p14:creationId xmlns:p14="http://schemas.microsoft.com/office/powerpoint/2010/main" xmlns="" val="19768761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srcRect/>
          <a:stretch>
            <a:fillRect/>
          </a:stretch>
        </p:blipFill>
        <p:spPr bwMode="auto">
          <a:xfrm>
            <a:off x="5581649" y="3689846"/>
            <a:ext cx="3490945" cy="2500330"/>
          </a:xfrm>
          <a:prstGeom prst="rect">
            <a:avLst/>
          </a:prstGeom>
          <a:noFill/>
          <a:ln w="9525">
            <a:noFill/>
            <a:miter lim="800000"/>
            <a:headEnd/>
            <a:tailEnd/>
          </a:ln>
          <a:effectLst/>
        </p:spPr>
      </p:pic>
      <p:sp>
        <p:nvSpPr>
          <p:cNvPr id="22" name="TextBox 21"/>
          <p:cNvSpPr txBox="1"/>
          <p:nvPr/>
        </p:nvSpPr>
        <p:spPr>
          <a:xfrm>
            <a:off x="6829412" y="6183702"/>
            <a:ext cx="1857388" cy="338554"/>
          </a:xfrm>
          <a:prstGeom prst="rect">
            <a:avLst/>
          </a:prstGeom>
          <a:noFill/>
        </p:spPr>
        <p:txBody>
          <a:bodyPr wrap="square" rtlCol="0">
            <a:spAutoFit/>
          </a:bodyPr>
          <a:lstStyle/>
          <a:p>
            <a:r>
              <a:rPr lang="en-US" altLang="zh-CN" sz="1600" b="1" dirty="0" smtClean="0">
                <a:solidFill>
                  <a:srgbClr val="00B050"/>
                </a:solidFill>
                <a:latin typeface="Comic Sans MS" pitchFamily="66" charset="0"/>
              </a:rPr>
              <a:t>EC Trigger</a:t>
            </a:r>
            <a:endParaRPr lang="zh-CN" altLang="en-US" sz="1600" b="1" dirty="0">
              <a:solidFill>
                <a:srgbClr val="00B050"/>
              </a:solidFill>
              <a:latin typeface="Comic Sans MS" pitchFamily="66" charset="0"/>
            </a:endParaRPr>
          </a:p>
        </p:txBody>
      </p:sp>
      <p:sp>
        <p:nvSpPr>
          <p:cNvPr id="2" name="标题 1"/>
          <p:cNvSpPr>
            <a:spLocks noGrp="1"/>
          </p:cNvSpPr>
          <p:nvPr>
            <p:ph type="title"/>
          </p:nvPr>
        </p:nvSpPr>
        <p:spPr>
          <a:xfrm>
            <a:off x="457200" y="274638"/>
            <a:ext cx="8229600" cy="511156"/>
          </a:xfrm>
        </p:spPr>
        <p:txBody>
          <a:bodyPr vert="horz" lIns="91440" tIns="45720" rIns="91440" bIns="45720" rtlCol="0" anchor="ctr">
            <a:normAutofit fontScale="90000"/>
          </a:bodyPr>
          <a:lstStyle/>
          <a:p>
            <a:r>
              <a:rPr lang="en-US" altLang="zh-CN" sz="4000" dirty="0">
                <a:latin typeface="Arial Black" pitchFamily="34" charset="0"/>
              </a:rPr>
              <a:t>Triggers&amp;DAQ</a:t>
            </a:r>
            <a:endParaRPr lang="zh-CN" altLang="en-US" sz="4000" dirty="0">
              <a:latin typeface="Arial Black" pitchFamily="34" charset="0"/>
            </a:endParaRPr>
          </a:p>
        </p:txBody>
      </p:sp>
      <p:sp>
        <p:nvSpPr>
          <p:cNvPr id="11" name="TextBox 10"/>
          <p:cNvSpPr txBox="1"/>
          <p:nvPr/>
        </p:nvSpPr>
        <p:spPr>
          <a:xfrm>
            <a:off x="285720" y="785794"/>
            <a:ext cx="8572560" cy="461858"/>
          </a:xfrm>
          <a:prstGeom prst="rect">
            <a:avLst/>
          </a:prstGeom>
          <a:noFill/>
        </p:spPr>
        <p:txBody>
          <a:bodyPr wrap="square" rtlCol="0">
            <a:spAutoFit/>
          </a:bodyPr>
          <a:lstStyle/>
          <a:p>
            <a:pPr>
              <a:lnSpc>
                <a:spcPct val="150000"/>
              </a:lnSpc>
              <a:buFont typeface="Wingdings" pitchFamily="2" charset="2"/>
              <a:buChar char="u"/>
            </a:pPr>
            <a:r>
              <a:rPr lang="en-US" altLang="zh-CN" b="1" dirty="0" smtClean="0">
                <a:latin typeface="Comic Sans MS" pitchFamily="66" charset="0"/>
                <a:cs typeface="Times New Roman" pitchFamily="18" charset="0"/>
              </a:rPr>
              <a:t> Triggers: </a:t>
            </a:r>
            <a:r>
              <a:rPr lang="en-US" altLang="zh-CN" dirty="0" smtClean="0">
                <a:latin typeface="Comic Sans MS" pitchFamily="66" charset="0"/>
                <a:cs typeface="Times New Roman" pitchFamily="18" charset="0"/>
              </a:rPr>
              <a:t> </a:t>
            </a:r>
          </a:p>
        </p:txBody>
      </p:sp>
      <p:sp>
        <p:nvSpPr>
          <p:cNvPr id="14" name="TextBox 13"/>
          <p:cNvSpPr txBox="1"/>
          <p:nvPr/>
        </p:nvSpPr>
        <p:spPr>
          <a:xfrm>
            <a:off x="214282" y="3929066"/>
            <a:ext cx="8572560" cy="507831"/>
          </a:xfrm>
          <a:prstGeom prst="rect">
            <a:avLst/>
          </a:prstGeom>
          <a:noFill/>
        </p:spPr>
        <p:txBody>
          <a:bodyPr wrap="square" rtlCol="0">
            <a:spAutoFit/>
          </a:bodyPr>
          <a:lstStyle/>
          <a:p>
            <a:pPr>
              <a:lnSpc>
                <a:spcPct val="150000"/>
              </a:lnSpc>
              <a:buFont typeface="Wingdings" pitchFamily="2" charset="2"/>
              <a:buChar char="u"/>
            </a:pPr>
            <a:r>
              <a:rPr lang="en-US" altLang="zh-CN" b="1" dirty="0" smtClean="0">
                <a:latin typeface="Comic Sans MS" pitchFamily="66" charset="0"/>
                <a:cs typeface="Times New Roman" pitchFamily="18" charset="0"/>
              </a:rPr>
              <a:t> Read-Out and Data Aquisition System: </a:t>
            </a:r>
            <a:r>
              <a:rPr lang="en-US" altLang="zh-CN" dirty="0" smtClean="0">
                <a:latin typeface="Comic Sans MS" pitchFamily="66" charset="0"/>
                <a:cs typeface="Times New Roman" pitchFamily="18" charset="0"/>
              </a:rPr>
              <a:t> </a:t>
            </a:r>
          </a:p>
        </p:txBody>
      </p:sp>
      <p:sp>
        <p:nvSpPr>
          <p:cNvPr id="15" name="Content Placeholder 2"/>
          <p:cNvSpPr txBox="1">
            <a:spLocks/>
          </p:cNvSpPr>
          <p:nvPr/>
        </p:nvSpPr>
        <p:spPr>
          <a:xfrm>
            <a:off x="285752" y="1357298"/>
            <a:ext cx="8858280" cy="1500197"/>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à"/>
              <a:tabLst/>
              <a:defRPr/>
            </a:pP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Estimation </a:t>
            </a:r>
            <a:r>
              <a:rPr lang="en-US" altLang="zh-CN" sz="1600" dirty="0">
                <a:solidFill>
                  <a:schemeClr val="tx1">
                    <a:lumMod val="95000"/>
                    <a:lumOff val="5000"/>
                  </a:schemeClr>
                </a:solidFill>
                <a:latin typeface="Comic Sans MS" pitchFamily="66" charset="0"/>
                <a:cs typeface="Times New Roman" pitchFamily="18" charset="0"/>
                <a:sym typeface="Wingdings" pitchFamily="2" charset="2"/>
              </a:rPr>
              <a:t>based on sophesticated Geant simulation and well-tone physics </a:t>
            </a: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models</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à"/>
              <a:tabLst/>
              <a:defRPr/>
            </a:pP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PVDIS</a:t>
            </a:r>
            <a:r>
              <a:rPr lang="en-US" altLang="zh-CN" sz="1600" dirty="0">
                <a:solidFill>
                  <a:schemeClr val="tx1">
                    <a:lumMod val="95000"/>
                    <a:lumOff val="5000"/>
                  </a:schemeClr>
                </a:solidFill>
                <a:latin typeface="Comic Sans MS" pitchFamily="66" charset="0"/>
                <a:cs typeface="Times New Roman" pitchFamily="18" charset="0"/>
                <a:sym typeface="Wingdings" pitchFamily="2" charset="2"/>
              </a:rPr>
              <a:t>: LGC+EC provide electron triggers, 27 KHz/sector, 30 </a:t>
            </a: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sectors</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à"/>
              <a:tabLst/>
              <a:defRPr/>
            </a:pP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SIDIS</a:t>
            </a:r>
            <a:r>
              <a:rPr lang="en-US" altLang="zh-CN" sz="1600" dirty="0">
                <a:solidFill>
                  <a:schemeClr val="tx1">
                    <a:lumMod val="95000"/>
                    <a:lumOff val="5000"/>
                  </a:schemeClr>
                </a:solidFill>
                <a:latin typeface="Comic Sans MS" pitchFamily="66" charset="0"/>
                <a:cs typeface="Times New Roman" pitchFamily="18" charset="0"/>
                <a:sym typeface="Wingdings" pitchFamily="2" charset="2"/>
              </a:rPr>
              <a:t>: Coincident trigger between electrons and hardrons within a </a:t>
            </a:r>
            <a:r>
              <a:rPr lang="en-US" altLang="zh-CN" sz="1600" dirty="0">
                <a:solidFill>
                  <a:srgbClr val="00B050"/>
                </a:solidFill>
                <a:latin typeface="Comic Sans MS" pitchFamily="66" charset="0"/>
                <a:cs typeface="Times New Roman" pitchFamily="18" charset="0"/>
                <a:sym typeface="Wingdings" pitchFamily="2" charset="2"/>
              </a:rPr>
              <a:t>30 ns </a:t>
            </a:r>
            <a:r>
              <a:rPr lang="en-US" altLang="zh-CN" sz="1600" dirty="0">
                <a:solidFill>
                  <a:schemeClr val="tx1">
                    <a:lumMod val="95000"/>
                    <a:lumOff val="5000"/>
                  </a:schemeClr>
                </a:solidFill>
                <a:latin typeface="Comic Sans MS" pitchFamily="66" charset="0"/>
                <a:cs typeface="Times New Roman" pitchFamily="18" charset="0"/>
                <a:sym typeface="Wingdings" pitchFamily="2" charset="2"/>
              </a:rPr>
              <a:t>window</a:t>
            </a:r>
            <a:r>
              <a:rPr lang="en-US" altLang="zh-CN" sz="1600" dirty="0" smtClean="0">
                <a:solidFill>
                  <a:schemeClr val="tx1">
                    <a:lumMod val="95000"/>
                    <a:lumOff val="5000"/>
                  </a:schemeClr>
                </a:solidFill>
                <a:latin typeface="Comic Sans MS" pitchFamily="66" charset="0"/>
                <a:cs typeface="Times New Roman" pitchFamily="18" charset="0"/>
                <a:sym typeface="Wingdings" pitchFamily="2" charset="2"/>
              </a:rPr>
              <a:t>:</a:t>
            </a:r>
          </a:p>
          <a:p>
            <a:pPr marR="0" lvl="0" algn="l" defTabSz="914400" rtl="0" eaLnBrk="1" fontAlgn="auto" latinLnBrk="0" hangingPunct="1">
              <a:lnSpc>
                <a:spcPct val="100000"/>
              </a:lnSpc>
              <a:spcBef>
                <a:spcPct val="20000"/>
              </a:spcBef>
              <a:spcAft>
                <a:spcPts val="0"/>
              </a:spcAft>
              <a:buClrTx/>
              <a:buSzTx/>
              <a:tabLst/>
              <a:defRPr/>
            </a:pPr>
            <a:endParaRPr lang="en-US" altLang="zh-CN" sz="1600" dirty="0">
              <a:solidFill>
                <a:schemeClr val="tx1">
                  <a:lumMod val="95000"/>
                  <a:lumOff val="5000"/>
                </a:schemeClr>
              </a:solidFill>
              <a:latin typeface="Comic Sans MS" pitchFamily="66" charset="0"/>
              <a:cs typeface="Times New Roman" pitchFamily="18" charset="0"/>
              <a:sym typeface="Wingdings" pitchFamily="2" charset="2"/>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altLang="zh-CN" sz="1600" dirty="0">
                <a:solidFill>
                  <a:srgbClr val="00B050"/>
                </a:solidFill>
                <a:latin typeface="Comic Sans MS" pitchFamily="66" charset="0"/>
                <a:cs typeface="Times New Roman" pitchFamily="18" charset="0"/>
                <a:sym typeface="Wingdings" pitchFamily="2" charset="2"/>
              </a:rPr>
              <a:t>         </a:t>
            </a:r>
            <a:r>
              <a:rPr lang="en-US" altLang="zh-CN" sz="1600" dirty="0" smtClean="0">
                <a:solidFill>
                  <a:srgbClr val="7030A0"/>
                </a:solidFill>
                <a:latin typeface="Comic Sans MS" pitchFamily="66" charset="0"/>
                <a:cs typeface="Times New Roman" pitchFamily="18" charset="0"/>
                <a:sym typeface="Wingdings" pitchFamily="2" charset="2"/>
              </a:rPr>
              <a:t>LASPD+LAEC </a:t>
            </a:r>
            <a:r>
              <a:rPr lang="en-US" altLang="zh-CN" sz="1600" dirty="0">
                <a:solidFill>
                  <a:srgbClr val="7030A0"/>
                </a:solidFill>
                <a:latin typeface="Comic Sans MS" pitchFamily="66" charset="0"/>
                <a:cs typeface="Times New Roman" pitchFamily="18" charset="0"/>
                <a:sym typeface="Wingdings" pitchFamily="2" charset="2"/>
              </a:rPr>
              <a:t>provide electron triggers, 25 KHz</a:t>
            </a:r>
          </a:p>
          <a:p>
            <a:pPr marL="342900" marR="0" lvl="0" indent="-342900" algn="l" defTabSz="914400" rtl="0" eaLnBrk="1" fontAlgn="auto" latinLnBrk="0" hangingPunct="1">
              <a:lnSpc>
                <a:spcPct val="100000"/>
              </a:lnSpc>
              <a:spcBef>
                <a:spcPct val="20000"/>
              </a:spcBef>
              <a:spcAft>
                <a:spcPts val="0"/>
              </a:spcAft>
              <a:buClrTx/>
              <a:buSzTx/>
              <a:tabLst/>
              <a:defRPr/>
            </a:pPr>
            <a:r>
              <a:rPr lang="en-US" altLang="zh-CN" sz="1600" dirty="0">
                <a:solidFill>
                  <a:srgbClr val="7030A0"/>
                </a:solidFill>
                <a:latin typeface="Comic Sans MS" pitchFamily="66" charset="0"/>
                <a:cs typeface="Times New Roman" pitchFamily="18" charset="0"/>
                <a:sym typeface="Wingdings" pitchFamily="2" charset="2"/>
              </a:rPr>
              <a:t>         </a:t>
            </a:r>
            <a:r>
              <a:rPr lang="en-US" altLang="zh-CN" sz="1600" dirty="0" smtClean="0">
                <a:solidFill>
                  <a:srgbClr val="7030A0"/>
                </a:solidFill>
                <a:latin typeface="Comic Sans MS" pitchFamily="66" charset="0"/>
                <a:cs typeface="Times New Roman" pitchFamily="18" charset="0"/>
                <a:sym typeface="Wingdings" pitchFamily="2" charset="2"/>
              </a:rPr>
              <a:t>LGC+FASPD+MRPC+FAEC </a:t>
            </a:r>
            <a:r>
              <a:rPr lang="en-US" altLang="zh-CN" sz="1600" dirty="0">
                <a:solidFill>
                  <a:srgbClr val="7030A0"/>
                </a:solidFill>
                <a:latin typeface="Comic Sans MS" pitchFamily="66" charset="0"/>
                <a:cs typeface="Times New Roman" pitchFamily="18" charset="0"/>
                <a:sym typeface="Wingdings" pitchFamily="2" charset="2"/>
              </a:rPr>
              <a:t>provide electron trigger, 129 KHz</a:t>
            </a:r>
          </a:p>
          <a:p>
            <a:pPr marL="342900" marR="0" lvl="0" indent="-342900" algn="l" defTabSz="914400" rtl="0" eaLnBrk="1" fontAlgn="auto" latinLnBrk="0" hangingPunct="1">
              <a:lnSpc>
                <a:spcPct val="100000"/>
              </a:lnSpc>
              <a:spcBef>
                <a:spcPct val="20000"/>
              </a:spcBef>
              <a:spcAft>
                <a:spcPts val="0"/>
              </a:spcAft>
              <a:buClrTx/>
              <a:buSzTx/>
              <a:tabLst/>
              <a:defRPr/>
            </a:pPr>
            <a:r>
              <a:rPr lang="en-US" altLang="zh-CN" sz="1600" dirty="0">
                <a:solidFill>
                  <a:srgbClr val="7030A0"/>
                </a:solidFill>
                <a:latin typeface="Comic Sans MS" pitchFamily="66" charset="0"/>
                <a:cs typeface="Times New Roman" pitchFamily="18" charset="0"/>
                <a:sym typeface="Wingdings" pitchFamily="2" charset="2"/>
              </a:rPr>
              <a:t>         </a:t>
            </a:r>
            <a:r>
              <a:rPr lang="en-US" altLang="zh-CN" sz="1600" dirty="0" smtClean="0">
                <a:solidFill>
                  <a:srgbClr val="7030A0"/>
                </a:solidFill>
                <a:latin typeface="Comic Sans MS" pitchFamily="66" charset="0"/>
                <a:cs typeface="Times New Roman" pitchFamily="18" charset="0"/>
                <a:sym typeface="Wingdings" pitchFamily="2" charset="2"/>
              </a:rPr>
              <a:t>FASPD+MRPC+FAEC </a:t>
            </a:r>
            <a:r>
              <a:rPr lang="en-US" altLang="zh-CN" sz="1600" dirty="0">
                <a:solidFill>
                  <a:srgbClr val="7030A0"/>
                </a:solidFill>
                <a:latin typeface="Comic Sans MS" pitchFamily="66" charset="0"/>
                <a:cs typeface="Times New Roman" pitchFamily="18" charset="0"/>
                <a:sym typeface="Wingdings" pitchFamily="2" charset="2"/>
              </a:rPr>
              <a:t>provide hardron trigger, 14 </a:t>
            </a:r>
            <a:r>
              <a:rPr lang="en-US" altLang="zh-CN" sz="1600" dirty="0" smtClean="0">
                <a:solidFill>
                  <a:srgbClr val="7030A0"/>
                </a:solidFill>
                <a:latin typeface="Comic Sans MS" pitchFamily="66" charset="0"/>
                <a:cs typeface="Times New Roman" pitchFamily="18" charset="0"/>
                <a:sym typeface="Wingdings" pitchFamily="2" charset="2"/>
              </a:rPr>
              <a:t>MHz</a:t>
            </a:r>
          </a:p>
          <a:p>
            <a:pPr marL="342900" marR="0" lvl="0" indent="-342900" algn="l" defTabSz="914400" rtl="0" eaLnBrk="1" fontAlgn="auto" latinLnBrk="0" hangingPunct="1">
              <a:lnSpc>
                <a:spcPct val="100000"/>
              </a:lnSpc>
              <a:spcBef>
                <a:spcPct val="20000"/>
              </a:spcBef>
              <a:spcAft>
                <a:spcPts val="0"/>
              </a:spcAft>
              <a:buClrTx/>
              <a:buSzTx/>
              <a:tabLst/>
              <a:defRPr/>
            </a:pPr>
            <a:endParaRPr lang="en-US" altLang="zh-CN" sz="1600" dirty="0">
              <a:solidFill>
                <a:srgbClr val="00B050"/>
              </a:solidFill>
              <a:latin typeface="Comic Sans MS" pitchFamily="66" charset="0"/>
              <a:cs typeface="Times New Roman" pitchFamily="18" charset="0"/>
              <a:sym typeface="Wingdings" pitchFamily="2" charset="2"/>
            </a:endParaRPr>
          </a:p>
        </p:txBody>
      </p:sp>
      <p:sp>
        <p:nvSpPr>
          <p:cNvPr id="16" name="右大括号 15"/>
          <p:cNvSpPr/>
          <p:nvPr/>
        </p:nvSpPr>
        <p:spPr>
          <a:xfrm>
            <a:off x="6286512" y="2636912"/>
            <a:ext cx="714380" cy="785818"/>
          </a:xfrm>
          <a:prstGeom prst="rightBrace">
            <a:avLst>
              <a:gd name="adj1" fmla="val 8333"/>
              <a:gd name="adj2" fmla="val 45461"/>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TextBox 17"/>
          <p:cNvSpPr txBox="1"/>
          <p:nvPr/>
        </p:nvSpPr>
        <p:spPr>
          <a:xfrm>
            <a:off x="7072330" y="2779788"/>
            <a:ext cx="2071670" cy="307777"/>
          </a:xfrm>
          <a:prstGeom prst="rect">
            <a:avLst/>
          </a:prstGeom>
          <a:noFill/>
        </p:spPr>
        <p:txBody>
          <a:bodyPr wrap="square" rtlCol="0">
            <a:spAutoFit/>
          </a:bodyPr>
          <a:lstStyle/>
          <a:p>
            <a:r>
              <a:rPr lang="en-US" altLang="zh-CN" sz="1400" dirty="0">
                <a:solidFill>
                  <a:srgbClr val="0070C0"/>
                </a:solidFill>
                <a:latin typeface="Comic Sans MS" pitchFamily="66" charset="0"/>
                <a:cs typeface="Times New Roman" pitchFamily="18" charset="0"/>
                <a:sym typeface="Wingdings" pitchFamily="2" charset="2"/>
              </a:rPr>
              <a:t>66 KHz + 6 KHz (eDIS)</a:t>
            </a:r>
            <a:endParaRPr lang="zh-CN" altLang="en-US" sz="1400" dirty="0">
              <a:solidFill>
                <a:srgbClr val="0070C0"/>
              </a:solidFill>
              <a:latin typeface="Comic Sans MS" pitchFamily="66" charset="0"/>
              <a:cs typeface="Times New Roman" pitchFamily="18" charset="0"/>
              <a:sym typeface="Wingdings" pitchFamily="2" charset="2"/>
            </a:endParaRPr>
          </a:p>
        </p:txBody>
      </p:sp>
      <p:sp>
        <p:nvSpPr>
          <p:cNvPr id="20" name="矩形 19"/>
          <p:cNvSpPr/>
          <p:nvPr/>
        </p:nvSpPr>
        <p:spPr>
          <a:xfrm>
            <a:off x="142844" y="4500570"/>
            <a:ext cx="6357982" cy="2369880"/>
          </a:xfrm>
          <a:prstGeom prst="rect">
            <a:avLst/>
          </a:prstGeom>
        </p:spPr>
        <p:txBody>
          <a:bodyPr wrap="square">
            <a:spAutoFit/>
          </a:bodyPr>
          <a:lstStyle/>
          <a:p>
            <a:pPr marL="342900" lvl="0" indent="-342900">
              <a:spcBef>
                <a:spcPct val="20000"/>
              </a:spcBef>
              <a:defRPr/>
            </a:pPr>
            <a:r>
              <a:rPr lang="en-US" altLang="zh-CN" sz="1600" dirty="0" smtClean="0">
                <a:latin typeface="Comic Sans MS" pitchFamily="66" charset="0"/>
                <a:cs typeface="Times New Roman" pitchFamily="18" charset="0"/>
                <a:sym typeface="Wingdings" pitchFamily="2" charset="2"/>
              </a:rPr>
              <a:t> Use fast </a:t>
            </a:r>
            <a:r>
              <a:rPr lang="en-US" altLang="zh-CN" sz="1600" dirty="0">
                <a:latin typeface="Comic Sans MS" pitchFamily="66" charset="0"/>
                <a:cs typeface="Times New Roman" pitchFamily="18" charset="0"/>
                <a:sym typeface="Wingdings" pitchFamily="2" charset="2"/>
              </a:rPr>
              <a:t>electronics to </a:t>
            </a:r>
            <a:r>
              <a:rPr lang="en-US" altLang="zh-CN" sz="1600" dirty="0" smtClean="0">
                <a:latin typeface="Comic Sans MS" pitchFamily="66" charset="0"/>
                <a:cs typeface="Times New Roman" pitchFamily="18" charset="0"/>
                <a:sym typeface="Wingdings" pitchFamily="2" charset="2"/>
              </a:rPr>
              <a:t>handle </a:t>
            </a:r>
            <a:r>
              <a:rPr lang="en-US" altLang="zh-CN" sz="1600" dirty="0">
                <a:latin typeface="Comic Sans MS" pitchFamily="66" charset="0"/>
                <a:cs typeface="Times New Roman" pitchFamily="18" charset="0"/>
                <a:sym typeface="Wingdings" pitchFamily="2" charset="2"/>
              </a:rPr>
              <a:t>the high </a:t>
            </a:r>
            <a:r>
              <a:rPr lang="en-US" altLang="zh-CN" sz="1600" dirty="0" smtClean="0">
                <a:latin typeface="Comic Sans MS" pitchFamily="66" charset="0"/>
                <a:cs typeface="Times New Roman" pitchFamily="18" charset="0"/>
                <a:sym typeface="Wingdings" pitchFamily="2" charset="2"/>
              </a:rPr>
              <a:t>rates</a:t>
            </a:r>
          </a:p>
          <a:p>
            <a:pPr marL="342900" lvl="0" indent="-342900">
              <a:spcBef>
                <a:spcPct val="20000"/>
              </a:spcBef>
              <a:defRPr/>
            </a:pPr>
            <a:r>
              <a:rPr lang="en-US" altLang="zh-CN" sz="1600" dirty="0">
                <a:latin typeface="Comic Sans MS" pitchFamily="66" charset="0"/>
                <a:cs typeface="Times New Roman" pitchFamily="18" charset="0"/>
                <a:sym typeface="Wingdings" pitchFamily="2" charset="2"/>
              </a:rPr>
              <a:t> </a:t>
            </a:r>
            <a:r>
              <a:rPr lang="en-US" altLang="zh-CN" sz="1600" dirty="0" smtClean="0">
                <a:latin typeface="Comic Sans MS" pitchFamily="66" charset="0"/>
                <a:cs typeface="Times New Roman" pitchFamily="18" charset="0"/>
                <a:sym typeface="Wingdings" pitchFamily="2" charset="2"/>
              </a:rPr>
              <a:t>    (FADC</a:t>
            </a:r>
            <a:r>
              <a:rPr lang="en-US" altLang="zh-CN" sz="1600" dirty="0">
                <a:latin typeface="Comic Sans MS" pitchFamily="66" charset="0"/>
                <a:cs typeface="Times New Roman" pitchFamily="18" charset="0"/>
                <a:sym typeface="Wingdings" pitchFamily="2" charset="2"/>
              </a:rPr>
              <a:t>, </a:t>
            </a:r>
            <a:r>
              <a:rPr lang="en-US" altLang="zh-CN" sz="1600" dirty="0" smtClean="0">
                <a:latin typeface="Comic Sans MS" pitchFamily="66" charset="0"/>
                <a:cs typeface="Times New Roman" pitchFamily="18" charset="0"/>
                <a:sym typeface="Wingdings" pitchFamily="2" charset="2"/>
              </a:rPr>
              <a:t>APV25</a:t>
            </a:r>
            <a:r>
              <a:rPr lang="en-US" altLang="zh-CN" sz="1600" dirty="0">
                <a:latin typeface="Comic Sans MS" pitchFamily="66" charset="0"/>
                <a:cs typeface="Times New Roman" pitchFamily="18" charset="0"/>
                <a:sym typeface="Wingdings" pitchFamily="2" charset="2"/>
              </a:rPr>
              <a:t>, </a:t>
            </a:r>
            <a:r>
              <a:rPr lang="en-US" altLang="zh-CN" sz="1600" dirty="0" smtClean="0">
                <a:latin typeface="Comic Sans MS" pitchFamily="66" charset="0"/>
                <a:cs typeface="Times New Roman" pitchFamily="18" charset="0"/>
                <a:sym typeface="Wingdings" pitchFamily="2" charset="2"/>
              </a:rPr>
              <a:t>VETROC, </a:t>
            </a:r>
            <a:r>
              <a:rPr lang="en-US" altLang="zh-CN" sz="1600" dirty="0">
                <a:latin typeface="Comic Sans MS" pitchFamily="66" charset="0"/>
                <a:cs typeface="Times New Roman" pitchFamily="18" charset="0"/>
                <a:sym typeface="Wingdings" pitchFamily="2" charset="2"/>
              </a:rPr>
              <a:t>etc</a:t>
            </a:r>
            <a:r>
              <a:rPr lang="en-US" altLang="zh-CN" sz="1600" dirty="0" smtClean="0">
                <a:latin typeface="Comic Sans MS" pitchFamily="66" charset="0"/>
                <a:cs typeface="Times New Roman" pitchFamily="18" charset="0"/>
                <a:sym typeface="Wingdings" pitchFamily="2" charset="2"/>
              </a:rPr>
              <a:t>.)</a:t>
            </a:r>
          </a:p>
          <a:p>
            <a:pPr marL="342900" indent="-342900">
              <a:spcBef>
                <a:spcPct val="20000"/>
              </a:spcBef>
              <a:defRPr/>
            </a:pPr>
            <a:r>
              <a:rPr lang="en-US" altLang="zh-CN" sz="1600" dirty="0">
                <a:latin typeface="Comic Sans MS" pitchFamily="66" charset="0"/>
                <a:cs typeface="Times New Roman" pitchFamily="18" charset="0"/>
                <a:sym typeface="Wingdings" pitchFamily="2" charset="2"/>
              </a:rPr>
              <a:t>  Read out EC clusters to reduce </a:t>
            </a:r>
            <a:r>
              <a:rPr lang="en-US" altLang="zh-CN" sz="1600" dirty="0" smtClean="0">
                <a:latin typeface="Comic Sans MS" pitchFamily="66" charset="0"/>
                <a:cs typeface="Times New Roman" pitchFamily="18" charset="0"/>
                <a:sym typeface="Wingdings" pitchFamily="2" charset="2"/>
              </a:rPr>
              <a:t>background</a:t>
            </a:r>
            <a:endParaRPr lang="en-US" altLang="zh-CN" sz="1600" dirty="0">
              <a:latin typeface="Comic Sans MS" pitchFamily="66" charset="0"/>
              <a:cs typeface="Times New Roman" pitchFamily="18" charset="0"/>
              <a:sym typeface="Wingdings" pitchFamily="2" charset="2"/>
            </a:endParaRPr>
          </a:p>
          <a:p>
            <a:pPr marL="342900" lvl="0" indent="-342900">
              <a:spcBef>
                <a:spcPct val="20000"/>
              </a:spcBef>
              <a:defRPr/>
            </a:pPr>
            <a:r>
              <a:rPr lang="en-US" altLang="zh-CN" sz="1600" dirty="0" smtClean="0">
                <a:latin typeface="Comic Sans MS" pitchFamily="66" charset="0"/>
                <a:cs typeface="Times New Roman" pitchFamily="18" charset="0"/>
                <a:sym typeface="Wingdings" pitchFamily="2" charset="2"/>
              </a:rPr>
              <a:t> Current </a:t>
            </a:r>
            <a:r>
              <a:rPr lang="en-US" altLang="zh-CN" sz="1600" dirty="0">
                <a:latin typeface="Comic Sans MS" pitchFamily="66" charset="0"/>
                <a:cs typeface="Times New Roman" pitchFamily="18" charset="0"/>
                <a:sym typeface="Wingdings" pitchFamily="2" charset="2"/>
              </a:rPr>
              <a:t>design can </a:t>
            </a:r>
            <a:r>
              <a:rPr lang="en-US" altLang="zh-CN" sz="1600" dirty="0" smtClean="0">
                <a:latin typeface="Comic Sans MS" pitchFamily="66" charset="0"/>
                <a:cs typeface="Times New Roman" pitchFamily="18" charset="0"/>
                <a:sym typeface="Wingdings" pitchFamily="2" charset="2"/>
              </a:rPr>
              <a:t>take the </a:t>
            </a:r>
            <a:r>
              <a:rPr lang="en-US" altLang="zh-CN" sz="1600" dirty="0">
                <a:latin typeface="Comic Sans MS" pitchFamily="66" charset="0"/>
                <a:cs typeface="Times New Roman" pitchFamily="18" charset="0"/>
                <a:sym typeface="Wingdings" pitchFamily="2" charset="2"/>
              </a:rPr>
              <a:t>trigger </a:t>
            </a:r>
            <a:r>
              <a:rPr lang="en-US" altLang="zh-CN" sz="1600" dirty="0" smtClean="0">
                <a:latin typeface="Comic Sans MS" pitchFamily="66" charset="0"/>
                <a:cs typeface="Times New Roman" pitchFamily="18" charset="0"/>
                <a:sym typeface="Wingdings" pitchFamily="2" charset="2"/>
              </a:rPr>
              <a:t>rates </a:t>
            </a:r>
          </a:p>
          <a:p>
            <a:pPr marL="342900" lvl="0" indent="-342900">
              <a:spcBef>
                <a:spcPct val="20000"/>
              </a:spcBef>
              <a:defRPr/>
            </a:pPr>
            <a:r>
              <a:rPr lang="en-US" altLang="zh-CN" sz="1400" dirty="0">
                <a:solidFill>
                  <a:srgbClr val="7030A0"/>
                </a:solidFill>
                <a:latin typeface="Comic Sans MS" pitchFamily="66" charset="0"/>
                <a:cs typeface="Times New Roman" pitchFamily="18" charset="0"/>
                <a:sym typeface="Wingdings" pitchFamily="2" charset="2"/>
              </a:rPr>
              <a:t> </a:t>
            </a:r>
            <a:r>
              <a:rPr lang="en-US" altLang="zh-CN" sz="1400" dirty="0" smtClean="0">
                <a:solidFill>
                  <a:srgbClr val="7030A0"/>
                </a:solidFill>
                <a:latin typeface="Comic Sans MS" pitchFamily="66" charset="0"/>
                <a:cs typeface="Times New Roman" pitchFamily="18" charset="0"/>
                <a:sym typeface="Wingdings" pitchFamily="2" charset="2"/>
              </a:rPr>
              <a:t>     60 </a:t>
            </a:r>
            <a:r>
              <a:rPr lang="en-US" altLang="zh-CN" sz="1400" dirty="0">
                <a:solidFill>
                  <a:srgbClr val="7030A0"/>
                </a:solidFill>
                <a:latin typeface="Comic Sans MS" pitchFamily="66" charset="0"/>
                <a:cs typeface="Times New Roman" pitchFamily="18" charset="0"/>
                <a:sym typeface="Wingdings" pitchFamily="2" charset="2"/>
              </a:rPr>
              <a:t>KHz per </a:t>
            </a:r>
            <a:r>
              <a:rPr lang="en-US" altLang="zh-CN" sz="1400" dirty="0" smtClean="0">
                <a:solidFill>
                  <a:srgbClr val="7030A0"/>
                </a:solidFill>
                <a:latin typeface="Comic Sans MS" pitchFamily="66" charset="0"/>
                <a:cs typeface="Times New Roman" pitchFamily="18" charset="0"/>
                <a:sym typeface="Wingdings" pitchFamily="2" charset="2"/>
              </a:rPr>
              <a:t>sector for PVDIS, and 100 KHz overall for SIDIS</a:t>
            </a:r>
            <a:endParaRPr lang="en-US" altLang="zh-CN" sz="1400" dirty="0">
              <a:solidFill>
                <a:srgbClr val="7030A0"/>
              </a:solidFill>
              <a:latin typeface="Comic Sans MS" pitchFamily="66" charset="0"/>
              <a:cs typeface="Times New Roman" pitchFamily="18" charset="0"/>
              <a:sym typeface="Wingdings" pitchFamily="2" charset="2"/>
            </a:endParaRPr>
          </a:p>
          <a:p>
            <a:pPr marL="342900" lvl="0" indent="-342900">
              <a:spcBef>
                <a:spcPct val="20000"/>
              </a:spcBef>
              <a:defRPr/>
            </a:pPr>
            <a:r>
              <a:rPr lang="en-US" altLang="zh-CN" sz="1600" dirty="0" smtClean="0">
                <a:latin typeface="Comic Sans MS" pitchFamily="66" charset="0"/>
                <a:cs typeface="Times New Roman" pitchFamily="18" charset="0"/>
                <a:sym typeface="Wingdings" pitchFamily="2" charset="2"/>
              </a:rPr>
              <a:t> Use </a:t>
            </a:r>
            <a:r>
              <a:rPr lang="en-US" altLang="zh-CN" sz="1600" dirty="0">
                <a:latin typeface="Comic Sans MS" pitchFamily="66" charset="0"/>
                <a:cs typeface="Times New Roman" pitchFamily="18" charset="0"/>
                <a:sym typeface="Wingdings" pitchFamily="2" charset="2"/>
              </a:rPr>
              <a:t>Level-3 to further reduce the events size</a:t>
            </a:r>
          </a:p>
          <a:p>
            <a:pPr marL="342900" lvl="0" indent="-342900">
              <a:spcBef>
                <a:spcPct val="20000"/>
              </a:spcBef>
              <a:defRPr/>
            </a:pPr>
            <a:r>
              <a:rPr lang="en-US" altLang="zh-CN" sz="1600" dirty="0" smtClean="0">
                <a:latin typeface="Comic Sans MS" pitchFamily="66" charset="0"/>
                <a:cs typeface="Times New Roman" pitchFamily="18" charset="0"/>
                <a:sym typeface="Wingdings" pitchFamily="2" charset="2"/>
              </a:rPr>
              <a:t> Learn new developments from others (e.g. Hall-D)</a:t>
            </a:r>
            <a:endParaRPr lang="en-US" altLang="zh-CN" sz="1600" dirty="0">
              <a:latin typeface="Comic Sans MS" pitchFamily="66" charset="0"/>
              <a:cs typeface="Times New Roman" pitchFamily="18" charset="0"/>
              <a:sym typeface="Wingdings" pitchFamily="2" charset="2"/>
            </a:endParaRPr>
          </a:p>
          <a:p>
            <a:pPr marL="342900" lvl="0" indent="-342900">
              <a:spcBef>
                <a:spcPct val="20000"/>
              </a:spcBef>
              <a:buFont typeface="Arial" pitchFamily="34" charset="0"/>
              <a:buChar char="•"/>
              <a:defRPr/>
            </a:pPr>
            <a:endParaRPr lang="en-US" altLang="zh-CN" sz="1600" dirty="0">
              <a:solidFill>
                <a:srgbClr val="7030A0"/>
              </a:solidFill>
              <a:latin typeface="Comic Sans MS" pitchFamily="66" charset="0"/>
              <a:cs typeface="Times New Roman" pitchFamily="18" charset="0"/>
              <a:sym typeface="Wingdings" pitchFamily="2" charset="2"/>
            </a:endParaRPr>
          </a:p>
        </p:txBody>
      </p:sp>
      <p:sp>
        <p:nvSpPr>
          <p:cNvPr id="5" name="Slide Number Placeholder 4"/>
          <p:cNvSpPr>
            <a:spLocks noGrp="1"/>
          </p:cNvSpPr>
          <p:nvPr>
            <p:ph type="sldNum" sz="quarter" idx="12"/>
          </p:nvPr>
        </p:nvSpPr>
        <p:spPr/>
        <p:txBody>
          <a:bodyPr/>
          <a:lstStyle/>
          <a:p>
            <a:fld id="{2AD8FB44-09DD-46C6-B9FF-D20F6BE587A9}" type="slidenum">
              <a:rPr lang="zh-CN" altLang="en-US" smtClean="0"/>
              <a:pPr/>
              <a:t>32</a:t>
            </a:fld>
            <a:endParaRPr lang="zh-CN" altLang="en-US"/>
          </a:p>
        </p:txBody>
      </p:sp>
    </p:spTree>
    <p:extLst>
      <p:ext uri="{BB962C8B-B14F-4D97-AF65-F5344CB8AC3E}">
        <p14:creationId xmlns:p14="http://schemas.microsoft.com/office/powerpoint/2010/main" xmlns="" val="18473265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692473"/>
            <a:ext cx="8229600" cy="5688855"/>
          </a:xfrm>
        </p:spPr>
        <p:txBody>
          <a:bodyPr>
            <a:normAutofit/>
          </a:bodyPr>
          <a:lstStyle/>
          <a:p>
            <a:pPr>
              <a:buFont typeface="Wingdings" panose="05000000000000000000" pitchFamily="2" charset="2"/>
              <a:buChar char="p"/>
              <a:defRPr/>
            </a:pPr>
            <a:r>
              <a:rPr lang="en-US" altLang="zh-CN" sz="1800" dirty="0" smtClean="0">
                <a:latin typeface="Comic Sans MS" panose="030F0702030302020204" pitchFamily="66" charset="0"/>
              </a:rPr>
              <a:t>Difference between ∆q and h</a:t>
            </a:r>
            <a:r>
              <a:rPr lang="en-US" altLang="zh-CN" sz="1800" baseline="-25000" dirty="0" smtClean="0">
                <a:latin typeface="Comic Sans MS" panose="030F0702030302020204" pitchFamily="66" charset="0"/>
              </a:rPr>
              <a:t>1</a:t>
            </a:r>
            <a:r>
              <a:rPr lang="en-US" altLang="zh-CN" sz="1800" dirty="0" smtClean="0">
                <a:latin typeface="Comic Sans MS" panose="030F0702030302020204" pitchFamily="66" charset="0"/>
              </a:rPr>
              <a:t>(x)</a:t>
            </a:r>
          </a:p>
          <a:p>
            <a:pPr lvl="1">
              <a:defRPr/>
            </a:pPr>
            <a:r>
              <a:rPr lang="en-US" altLang="zh-CN" sz="1800" dirty="0" smtClean="0">
                <a:latin typeface="Comic Sans MS" panose="030F0702030302020204" pitchFamily="66" charset="0"/>
              </a:rPr>
              <a:t>Non-relativistic</a:t>
            </a:r>
          </a:p>
          <a:p>
            <a:pPr marL="457200" lvl="1" indent="0">
              <a:buFontTx/>
              <a:buNone/>
              <a:defRPr/>
            </a:pPr>
            <a:endParaRPr lang="en-US" altLang="zh-CN" sz="1800" dirty="0" smtClean="0">
              <a:latin typeface="Comic Sans MS" panose="030F0702030302020204" pitchFamily="66" charset="0"/>
            </a:endParaRPr>
          </a:p>
          <a:p>
            <a:pPr marL="457200" lvl="1" indent="0">
              <a:buNone/>
              <a:defRPr/>
            </a:pPr>
            <a:endParaRPr lang="en-US" altLang="zh-CN" sz="1800" dirty="0" smtClean="0">
              <a:latin typeface="Comic Sans MS" panose="030F0702030302020204" pitchFamily="66" charset="0"/>
            </a:endParaRPr>
          </a:p>
          <a:p>
            <a:pPr marL="457200" lvl="1" indent="0">
              <a:buNone/>
              <a:defRPr/>
            </a:pPr>
            <a:endParaRPr lang="en-US" altLang="zh-CN" sz="1800" dirty="0" smtClean="0">
              <a:latin typeface="Comic Sans MS" panose="030F0702030302020204" pitchFamily="66" charset="0"/>
            </a:endParaRPr>
          </a:p>
          <a:p>
            <a:pPr marL="457200" lvl="1" indent="0">
              <a:buNone/>
              <a:defRPr/>
            </a:pPr>
            <a:endParaRPr lang="en-US" altLang="zh-CN" sz="1800" dirty="0">
              <a:latin typeface="Comic Sans MS" panose="030F0702030302020204" pitchFamily="66" charset="0"/>
            </a:endParaRPr>
          </a:p>
          <a:p>
            <a:pPr lvl="1">
              <a:defRPr/>
            </a:pPr>
            <a:r>
              <a:rPr lang="en-US" altLang="zh-CN" sz="1800" dirty="0" smtClean="0">
                <a:latin typeface="Comic Sans MS" panose="030F0702030302020204" pitchFamily="66" charset="0"/>
              </a:rPr>
              <a:t>Relativistic: Lorentz boost and rotation don’t commute</a:t>
            </a:r>
          </a:p>
          <a:p>
            <a:pPr lvl="2">
              <a:buFont typeface="Wingdings" panose="05000000000000000000" pitchFamily="2" charset="2"/>
              <a:buChar char="ü"/>
              <a:defRPr/>
            </a:pPr>
            <a:r>
              <a:rPr lang="en-US" altLang="zh-CN" sz="1800" dirty="0">
                <a:latin typeface="Comic Sans MS" panose="030F0702030302020204" pitchFamily="66" charset="0"/>
              </a:rPr>
              <a:t>I</a:t>
            </a:r>
            <a:r>
              <a:rPr lang="en-US" altLang="zh-CN" sz="1800" dirty="0" smtClean="0">
                <a:latin typeface="Comic Sans MS" panose="030F0702030302020204" pitchFamily="66" charset="0"/>
              </a:rPr>
              <a:t>mply the relativistic nature of the nucleon spin structure</a:t>
            </a:r>
          </a:p>
          <a:p>
            <a:pPr lvl="2">
              <a:buFont typeface="Wingdings" panose="05000000000000000000" pitchFamily="2" charset="2"/>
              <a:buChar char="ü"/>
              <a:defRPr/>
            </a:pPr>
            <a:r>
              <a:rPr lang="en-US" altLang="zh-CN" sz="1800" dirty="0" smtClean="0">
                <a:latin typeface="Comic Sans MS" panose="030F0702030302020204" pitchFamily="66" charset="0"/>
              </a:rPr>
              <a:t>Exist of orbital angular momentum of quarks</a:t>
            </a:r>
          </a:p>
          <a:p>
            <a:pPr marL="914400" lvl="2" indent="0">
              <a:buNone/>
              <a:defRPr/>
            </a:pPr>
            <a:endParaRPr lang="en-US" altLang="zh-CN" sz="1800" dirty="0" smtClean="0">
              <a:latin typeface="Comic Sans MS" panose="030F0702030302020204" pitchFamily="66" charset="0"/>
            </a:endParaRPr>
          </a:p>
          <a:p>
            <a:pPr>
              <a:buFont typeface="Wingdings" panose="05000000000000000000" pitchFamily="2" charset="2"/>
              <a:buChar char="p"/>
              <a:defRPr/>
            </a:pPr>
            <a:r>
              <a:rPr lang="en-US" altLang="zh-CN" sz="1800" dirty="0" smtClean="0">
                <a:latin typeface="Comic Sans MS" panose="030F0702030302020204" pitchFamily="66" charset="0"/>
              </a:rPr>
              <a:t>Hard to access in Inclusive DIS process:  g</a:t>
            </a:r>
            <a:r>
              <a:rPr lang="en-US" altLang="zh-CN" sz="1800" baseline="-25000" dirty="0" smtClean="0">
                <a:latin typeface="Comic Sans MS" panose="030F0702030302020204" pitchFamily="66" charset="0"/>
              </a:rPr>
              <a:t>2</a:t>
            </a:r>
            <a:r>
              <a:rPr lang="en-US" altLang="zh-CN" sz="1800" dirty="0" smtClean="0">
                <a:latin typeface="Comic Sans MS" panose="030F0702030302020204" pitchFamily="66" charset="0"/>
              </a:rPr>
              <a:t> ~ (</a:t>
            </a:r>
            <a:r>
              <a:rPr lang="en-US" altLang="zh-CN" sz="1800" dirty="0" smtClean="0">
                <a:solidFill>
                  <a:srgbClr val="C00000"/>
                </a:solidFill>
                <a:latin typeface="Comic Sans MS" panose="030F0702030302020204" pitchFamily="66" charset="0"/>
              </a:rPr>
              <a:t>m</a:t>
            </a:r>
            <a:r>
              <a:rPr lang="en-US" altLang="zh-CN" sz="1800" baseline="-25000" dirty="0" smtClean="0">
                <a:solidFill>
                  <a:srgbClr val="C00000"/>
                </a:solidFill>
                <a:latin typeface="Comic Sans MS" panose="030F0702030302020204" pitchFamily="66" charset="0"/>
              </a:rPr>
              <a:t>q</a:t>
            </a:r>
            <a:r>
              <a:rPr lang="en-US" altLang="zh-CN" sz="1800" dirty="0" smtClean="0">
                <a:solidFill>
                  <a:srgbClr val="C00000"/>
                </a:solidFill>
                <a:latin typeface="Comic Sans MS" panose="030F0702030302020204" pitchFamily="66" charset="0"/>
              </a:rPr>
              <a:t>/M</a:t>
            </a:r>
            <a:r>
              <a:rPr lang="en-US" altLang="zh-CN" sz="1800" dirty="0" smtClean="0">
                <a:latin typeface="Comic Sans MS" panose="030F0702030302020204" pitchFamily="66" charset="0"/>
              </a:rPr>
              <a:t>)h</a:t>
            </a:r>
            <a:r>
              <a:rPr lang="en-US" altLang="zh-CN" sz="1800" baseline="-25000" dirty="0" smtClean="0">
                <a:latin typeface="Comic Sans MS" panose="030F0702030302020204" pitchFamily="66" charset="0"/>
              </a:rPr>
              <a:t>1</a:t>
            </a:r>
            <a:r>
              <a:rPr lang="en-US" altLang="zh-CN" sz="1800" dirty="0" smtClean="0">
                <a:latin typeface="Comic Sans MS" panose="030F0702030302020204" pitchFamily="66" charset="0"/>
              </a:rPr>
              <a:t>(x) + …   </a:t>
            </a:r>
            <a:r>
              <a:rPr lang="en-US" altLang="zh-CN" sz="1800" b="1" dirty="0" smtClean="0">
                <a:solidFill>
                  <a:srgbClr val="00B050"/>
                </a:solidFill>
                <a:latin typeface="Comic Sans MS" panose="030F0702030302020204" pitchFamily="66" charset="0"/>
              </a:rPr>
              <a:t>OPE</a:t>
            </a:r>
          </a:p>
          <a:p>
            <a:pPr>
              <a:buFont typeface="Wingdings" panose="05000000000000000000" pitchFamily="2" charset="2"/>
              <a:buChar char="p"/>
              <a:defRPr/>
            </a:pPr>
            <a:r>
              <a:rPr lang="en-US" altLang="zh-CN" sz="1800" dirty="0" smtClean="0">
                <a:latin typeface="Comic Sans MS" panose="030F0702030302020204" pitchFamily="66" charset="0"/>
              </a:rPr>
              <a:t>Can be accessed in semi-inclusive DIS (SIDIS)</a:t>
            </a:r>
          </a:p>
          <a:p>
            <a:pPr>
              <a:buFont typeface="Wingdings" panose="05000000000000000000" pitchFamily="2" charset="2"/>
              <a:buChar char="p"/>
              <a:defRPr/>
            </a:pPr>
            <a:r>
              <a:rPr lang="en-US" altLang="zh-CN" sz="1800" dirty="0" smtClean="0">
                <a:latin typeface="Comic Sans MS" panose="030F0702030302020204" pitchFamily="66" charset="0"/>
              </a:rPr>
              <a:t>Interesting features:</a:t>
            </a:r>
          </a:p>
          <a:p>
            <a:pPr lvl="1">
              <a:defRPr/>
            </a:pPr>
            <a:r>
              <a:rPr lang="en-US" altLang="zh-CN" sz="1800" dirty="0" smtClean="0">
                <a:latin typeface="Comic Sans MS" panose="030F0702030302020204" pitchFamily="66" charset="0"/>
              </a:rPr>
              <a:t>Valence-like behavior</a:t>
            </a:r>
          </a:p>
          <a:p>
            <a:pPr lvl="1">
              <a:defRPr/>
            </a:pPr>
            <a:r>
              <a:rPr lang="en-US" altLang="zh-CN" sz="1800" dirty="0" smtClean="0">
                <a:latin typeface="Comic Sans MS" panose="030F0702030302020204" pitchFamily="66" charset="0"/>
              </a:rPr>
              <a:t>Soffer’s inequality: |h</a:t>
            </a:r>
            <a:r>
              <a:rPr lang="en-US" altLang="zh-CN" sz="1800" baseline="-25000" dirty="0" smtClean="0">
                <a:latin typeface="Comic Sans MS" panose="030F0702030302020204" pitchFamily="66" charset="0"/>
              </a:rPr>
              <a:t>1</a:t>
            </a:r>
            <a:r>
              <a:rPr lang="en-US" altLang="zh-CN" sz="1800" dirty="0" smtClean="0">
                <a:latin typeface="Comic Sans MS" panose="030F0702030302020204" pitchFamily="66" charset="0"/>
              </a:rPr>
              <a:t>(x)| &lt; ½(f(x) +∆q(x))</a:t>
            </a:r>
          </a:p>
          <a:p>
            <a:pPr lvl="1">
              <a:defRPr/>
            </a:pPr>
            <a:r>
              <a:rPr lang="en-US" altLang="zh-CN" sz="1800" dirty="0" smtClean="0">
                <a:latin typeface="Comic Sans MS" panose="030F0702030302020204" pitchFamily="66" charset="0"/>
              </a:rPr>
              <a:t>Chiral-odd nature etc.</a:t>
            </a:r>
          </a:p>
          <a:p>
            <a:pPr lvl="1">
              <a:defRPr/>
            </a:pPr>
            <a:endParaRPr lang="zh-CN" altLang="en-US" sz="1800" dirty="0">
              <a:latin typeface="Comic Sans MS" panose="030F0702030302020204" pitchFamily="66" charset="0"/>
            </a:endParaRPr>
          </a:p>
        </p:txBody>
      </p:sp>
      <p:sp>
        <p:nvSpPr>
          <p:cNvPr id="6" name="矩形 5"/>
          <p:cNvSpPr/>
          <p:nvPr/>
        </p:nvSpPr>
        <p:spPr>
          <a:xfrm>
            <a:off x="4438328" y="1779025"/>
            <a:ext cx="1800225" cy="71913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p:cNvSpPr/>
          <p:nvPr/>
        </p:nvSpPr>
        <p:spPr>
          <a:xfrm>
            <a:off x="1095106" y="1808606"/>
            <a:ext cx="1800225" cy="7191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C00000"/>
              </a:solidFill>
            </a:endParaRPr>
          </a:p>
        </p:txBody>
      </p:sp>
      <p:sp>
        <p:nvSpPr>
          <p:cNvPr id="10249" name="文本框 10"/>
          <p:cNvSpPr txBox="1">
            <a:spLocks noChangeArrowheads="1"/>
          </p:cNvSpPr>
          <p:nvPr/>
        </p:nvSpPr>
        <p:spPr bwMode="auto">
          <a:xfrm>
            <a:off x="3480302" y="1844825"/>
            <a:ext cx="45397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3600" b="1" dirty="0"/>
              <a:t>=</a:t>
            </a:r>
            <a:endParaRPr lang="zh-CN" altLang="en-US" sz="3600" b="1" dirty="0"/>
          </a:p>
        </p:txBody>
      </p:sp>
      <p:sp>
        <p:nvSpPr>
          <p:cNvPr id="10251" name="文本框 12"/>
          <p:cNvSpPr txBox="1">
            <a:spLocks noChangeArrowheads="1"/>
          </p:cNvSpPr>
          <p:nvPr/>
        </p:nvSpPr>
        <p:spPr bwMode="auto">
          <a:xfrm>
            <a:off x="652733" y="1420698"/>
            <a:ext cx="3281539"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600" dirty="0">
                <a:solidFill>
                  <a:srgbClr val="C00000"/>
                </a:solidFill>
              </a:rPr>
              <a:t>h</a:t>
            </a:r>
            <a:r>
              <a:rPr lang="en-US" altLang="zh-CN" sz="1600" baseline="-25000" dirty="0">
                <a:solidFill>
                  <a:srgbClr val="C00000"/>
                </a:solidFill>
              </a:rPr>
              <a:t>1</a:t>
            </a:r>
            <a:r>
              <a:rPr lang="en-US" altLang="zh-CN" sz="1600" dirty="0">
                <a:solidFill>
                  <a:srgbClr val="C00000"/>
                </a:solidFill>
              </a:rPr>
              <a:t>(x</a:t>
            </a:r>
            <a:r>
              <a:rPr lang="en-US" altLang="zh-CN" sz="1600" dirty="0" smtClean="0">
                <a:solidFill>
                  <a:srgbClr val="C00000"/>
                </a:solidFill>
              </a:rPr>
              <a:t>)=</a:t>
            </a:r>
            <a:r>
              <a:rPr lang="en-US" altLang="zh-CN" sz="1600" dirty="0">
                <a:solidFill>
                  <a:srgbClr val="C00000"/>
                </a:solidFill>
                <a:latin typeface="Arial" panose="020B0604020202020204" pitchFamily="34" charset="0"/>
              </a:rPr>
              <a:t> q</a:t>
            </a:r>
            <a:r>
              <a:rPr lang="en-US" altLang="zh-CN" sz="1600" baseline="30000" dirty="0">
                <a:solidFill>
                  <a:srgbClr val="C00000"/>
                </a:solidFill>
                <a:latin typeface="Arial" panose="020B0604020202020204" pitchFamily="34" charset="0"/>
              </a:rPr>
              <a:t>→</a:t>
            </a:r>
            <a:r>
              <a:rPr lang="en-US" altLang="zh-CN" sz="1600" dirty="0">
                <a:solidFill>
                  <a:srgbClr val="C00000"/>
                </a:solidFill>
                <a:latin typeface="Arial" panose="020B0604020202020204" pitchFamily="34" charset="0"/>
              </a:rPr>
              <a:t>(x) – q</a:t>
            </a:r>
            <a:r>
              <a:rPr lang="en-US" altLang="zh-CN" sz="1600" baseline="30000" dirty="0">
                <a:solidFill>
                  <a:srgbClr val="C00000"/>
                </a:solidFill>
                <a:latin typeface="Arial" panose="020B0604020202020204" pitchFamily="34" charset="0"/>
              </a:rPr>
              <a:t>←</a:t>
            </a:r>
            <a:r>
              <a:rPr lang="en-US" altLang="zh-CN" sz="1600" dirty="0">
                <a:solidFill>
                  <a:srgbClr val="C00000"/>
                </a:solidFill>
                <a:latin typeface="Arial" panose="020B0604020202020204" pitchFamily="34" charset="0"/>
              </a:rPr>
              <a:t>(x</a:t>
            </a:r>
            <a:r>
              <a:rPr lang="en-US" altLang="zh-CN" sz="1600" dirty="0" smtClean="0">
                <a:solidFill>
                  <a:srgbClr val="C00000"/>
                </a:solidFill>
                <a:latin typeface="Arial" panose="020B0604020202020204" pitchFamily="34" charset="0"/>
              </a:rPr>
              <a:t>), Transversity </a:t>
            </a:r>
            <a:endParaRPr lang="en-US" altLang="zh-CN" sz="1600" dirty="0">
              <a:solidFill>
                <a:srgbClr val="C00000"/>
              </a:solidFill>
            </a:endParaRPr>
          </a:p>
        </p:txBody>
      </p:sp>
      <p:sp>
        <p:nvSpPr>
          <p:cNvPr id="13" name="标题 1"/>
          <p:cNvSpPr>
            <a:spLocks noGrp="1"/>
          </p:cNvSpPr>
          <p:nvPr>
            <p:ph type="title"/>
          </p:nvPr>
        </p:nvSpPr>
        <p:spPr>
          <a:xfrm>
            <a:off x="457200" y="37524"/>
            <a:ext cx="8229600" cy="511156"/>
          </a:xfrm>
        </p:spPr>
        <p:txBody>
          <a:bodyPr>
            <a:noAutofit/>
          </a:bodyPr>
          <a:lstStyle/>
          <a:p>
            <a:r>
              <a:rPr lang="en-US" altLang="zh-CN" sz="3200" dirty="0" smtClean="0">
                <a:latin typeface="Arial Black" pitchFamily="34" charset="0"/>
              </a:rPr>
              <a:t>Transverse Spin</a:t>
            </a:r>
            <a:endParaRPr lang="zh-CN" altLang="en-US" sz="3200" dirty="0">
              <a:latin typeface="Arial Black"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81485" y="1922218"/>
            <a:ext cx="1746155" cy="48535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305635" y="1842691"/>
            <a:ext cx="1379166" cy="65096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文本框 28"/>
          <p:cNvSpPr txBox="1">
            <a:spLocks noChangeArrowheads="1"/>
          </p:cNvSpPr>
          <p:nvPr/>
        </p:nvSpPr>
        <p:spPr bwMode="auto">
          <a:xfrm>
            <a:off x="4366320" y="1412777"/>
            <a:ext cx="395348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r>
              <a:rPr lang="zh-CN" altLang="en-US" sz="1600" dirty="0" smtClean="0">
                <a:solidFill>
                  <a:srgbClr val="00B050"/>
                </a:solidFill>
                <a:latin typeface="Comic Sans MS" panose="030F0702030302020204" pitchFamily="66" charset="0"/>
              </a:rPr>
              <a:t>∆</a:t>
            </a:r>
            <a:r>
              <a:rPr lang="en-US" altLang="zh-CN" sz="1600" dirty="0">
                <a:solidFill>
                  <a:srgbClr val="00B050"/>
                </a:solidFill>
                <a:latin typeface="Comic Sans MS" panose="030F0702030302020204" pitchFamily="66" charset="0"/>
              </a:rPr>
              <a:t>q=q</a:t>
            </a:r>
            <a:r>
              <a:rPr lang="en-US" altLang="zh-CN" sz="1600" baseline="30000" dirty="0">
                <a:solidFill>
                  <a:srgbClr val="00B050"/>
                </a:solidFill>
                <a:latin typeface="Comic Sans MS" panose="030F0702030302020204" pitchFamily="66" charset="0"/>
              </a:rPr>
              <a:t>↑</a:t>
            </a:r>
            <a:r>
              <a:rPr lang="en-US" altLang="zh-CN" sz="1600" dirty="0">
                <a:solidFill>
                  <a:srgbClr val="00B050"/>
                </a:solidFill>
                <a:latin typeface="Comic Sans MS" panose="030F0702030302020204" pitchFamily="66" charset="0"/>
              </a:rPr>
              <a:t>(x) - q</a:t>
            </a:r>
            <a:r>
              <a:rPr lang="en-US" altLang="zh-CN" sz="1600" baseline="30000" dirty="0">
                <a:solidFill>
                  <a:srgbClr val="00B050"/>
                </a:solidFill>
                <a:latin typeface="Comic Sans MS" panose="030F0702030302020204" pitchFamily="66" charset="0"/>
              </a:rPr>
              <a:t>↓</a:t>
            </a:r>
            <a:r>
              <a:rPr lang="en-US" altLang="zh-CN" sz="1600" dirty="0">
                <a:solidFill>
                  <a:srgbClr val="00B050"/>
                </a:solidFill>
                <a:latin typeface="Comic Sans MS" panose="030F0702030302020204" pitchFamily="66" charset="0"/>
              </a:rPr>
              <a:t>(x</a:t>
            </a:r>
            <a:r>
              <a:rPr lang="en-US" altLang="zh-CN" sz="1600" dirty="0" smtClean="0">
                <a:solidFill>
                  <a:srgbClr val="00B050"/>
                </a:solidFill>
                <a:latin typeface="Comic Sans MS" panose="030F0702030302020204" pitchFamily="66" charset="0"/>
              </a:rPr>
              <a:t>),</a:t>
            </a:r>
            <a:r>
              <a:rPr lang="en-US" altLang="zh-CN" sz="1600" dirty="0">
                <a:solidFill>
                  <a:srgbClr val="00B050"/>
                </a:solidFill>
                <a:latin typeface="Comic Sans MS" panose="030F0702030302020204" pitchFamily="66" charset="0"/>
              </a:rPr>
              <a:t> </a:t>
            </a:r>
            <a:r>
              <a:rPr lang="en-US" altLang="zh-CN" sz="1600" dirty="0" smtClean="0">
                <a:solidFill>
                  <a:srgbClr val="00B050"/>
                </a:solidFill>
                <a:latin typeface="Comic Sans MS" panose="030F0702030302020204" pitchFamily="66" charset="0"/>
              </a:rPr>
              <a:t>Helicity</a:t>
            </a:r>
            <a:endParaRPr lang="zh-CN" altLang="en-US" sz="1600" dirty="0">
              <a:solidFill>
                <a:srgbClr val="00B050"/>
              </a:solidFill>
              <a:latin typeface="Comic Sans MS" panose="030F0702030302020204" pitchFamily="66" charset="0"/>
            </a:endParaRPr>
          </a:p>
        </p:txBody>
      </p:sp>
      <p:pic>
        <p:nvPicPr>
          <p:cNvPr id="24" name="图片 29"/>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6477336" y="1838377"/>
            <a:ext cx="2494136" cy="7146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2AD8FB44-09DD-46C6-B9FF-D20F6BE587A9}" type="slidenum">
              <a:rPr lang="zh-CN" altLang="en-US" smtClean="0"/>
              <a:pPr/>
              <a:t>4</a:t>
            </a:fld>
            <a:endParaRPr lang="zh-CN" altLang="en-US"/>
          </a:p>
        </p:txBody>
      </p:sp>
    </p:spTree>
    <p:extLst>
      <p:ext uri="{BB962C8B-B14F-4D97-AF65-F5344CB8AC3E}">
        <p14:creationId xmlns:p14="http://schemas.microsoft.com/office/powerpoint/2010/main" xmlns="" val="2258426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5192" y="37524"/>
            <a:ext cx="8507288" cy="511156"/>
          </a:xfrm>
        </p:spPr>
        <p:txBody>
          <a:bodyPr>
            <a:noAutofit/>
          </a:bodyPr>
          <a:lstStyle/>
          <a:p>
            <a:r>
              <a:rPr lang="en-US" altLang="zh-CN" sz="3200" dirty="0" smtClean="0">
                <a:latin typeface="Arial Black" pitchFamily="34" charset="0"/>
              </a:rPr>
              <a:t>TMDs</a:t>
            </a:r>
            <a:endParaRPr lang="zh-CN" altLang="en-US" sz="3200" dirty="0">
              <a:latin typeface="Arial Black" pitchFamily="34" charset="0"/>
            </a:endParaRPr>
          </a:p>
        </p:txBody>
      </p:sp>
      <p:sp>
        <p:nvSpPr>
          <p:cNvPr id="11" name="TextBox 10"/>
          <p:cNvSpPr txBox="1"/>
          <p:nvPr/>
        </p:nvSpPr>
        <p:spPr>
          <a:xfrm>
            <a:off x="285720" y="476672"/>
            <a:ext cx="8572560" cy="646331"/>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altLang="zh-CN" sz="2400" b="1" dirty="0" smtClean="0">
                <a:latin typeface="Comic Sans MS" pitchFamily="66" charset="0"/>
                <a:cs typeface="Times New Roman" pitchFamily="18" charset="0"/>
              </a:rPr>
              <a:t>  Leading-Twist TMDs</a:t>
            </a:r>
            <a:endParaRPr lang="en-US" altLang="zh-CN" sz="2400" dirty="0" smtClean="0">
              <a:latin typeface="Comic Sans MS" pitchFamily="66" charset="0"/>
              <a:cs typeface="Times New Roman" pitchFamily="18" charset="0"/>
            </a:endParaRPr>
          </a:p>
        </p:txBody>
      </p:sp>
      <p:sp>
        <p:nvSpPr>
          <p:cNvPr id="14358" name="TextBox 14357"/>
          <p:cNvSpPr txBox="1"/>
          <p:nvPr/>
        </p:nvSpPr>
        <p:spPr>
          <a:xfrm>
            <a:off x="1115616" y="1123003"/>
            <a:ext cx="7742664" cy="369332"/>
          </a:xfrm>
          <a:prstGeom prst="rect">
            <a:avLst/>
          </a:prstGeom>
          <a:noFill/>
        </p:spPr>
        <p:txBody>
          <a:bodyPr wrap="square" rtlCol="0">
            <a:spAutoFit/>
          </a:bodyPr>
          <a:lstStyle/>
          <a:p>
            <a:r>
              <a:rPr lang="en-US" dirty="0">
                <a:solidFill>
                  <a:schemeClr val="tx1">
                    <a:lumMod val="95000"/>
                    <a:lumOff val="5000"/>
                  </a:schemeClr>
                </a:solidFill>
                <a:latin typeface="Comic Sans MS" pitchFamily="66" charset="0"/>
                <a:cs typeface="Times New Roman" pitchFamily="18" charset="0"/>
              </a:rPr>
              <a:t>8 TMDs with different polarization direction of nucleons and quarks</a:t>
            </a: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27584" y="1623143"/>
            <a:ext cx="7560840" cy="4468005"/>
          </a:xfrm>
          <a:prstGeom prst="rect">
            <a:avLst/>
          </a:prstGeom>
        </p:spPr>
      </p:pic>
      <p:sp>
        <p:nvSpPr>
          <p:cNvPr id="6" name="Slide Number Placeholder 5"/>
          <p:cNvSpPr>
            <a:spLocks noGrp="1"/>
          </p:cNvSpPr>
          <p:nvPr>
            <p:ph type="sldNum" sz="quarter" idx="12"/>
          </p:nvPr>
        </p:nvSpPr>
        <p:spPr/>
        <p:txBody>
          <a:bodyPr/>
          <a:lstStyle/>
          <a:p>
            <a:fld id="{2AD8FB44-09DD-46C6-B9FF-D20F6BE587A9}" type="slidenum">
              <a:rPr lang="zh-CN" altLang="en-US" smtClean="0"/>
              <a:pPr/>
              <a:t>5</a:t>
            </a:fld>
            <a:endParaRPr lang="zh-CN" altLang="en-US"/>
          </a:p>
        </p:txBody>
      </p:sp>
    </p:spTree>
    <p:extLst>
      <p:ext uri="{BB962C8B-B14F-4D97-AF65-F5344CB8AC3E}">
        <p14:creationId xmlns:p14="http://schemas.microsoft.com/office/powerpoint/2010/main" xmlns="" val="28064641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内容占位符 4"/>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107504" y="958833"/>
            <a:ext cx="9001000" cy="5062455"/>
          </a:xfrm>
          <a:noFill/>
        </p:spPr>
      </p:pic>
      <p:sp>
        <p:nvSpPr>
          <p:cNvPr id="7" name="TextBox 6"/>
          <p:cNvSpPr txBox="1"/>
          <p:nvPr/>
        </p:nvSpPr>
        <p:spPr>
          <a:xfrm>
            <a:off x="395536" y="15332"/>
            <a:ext cx="8352928" cy="749372"/>
          </a:xfrm>
          <a:prstGeom prst="rect">
            <a:avLst/>
          </a:prstGeom>
          <a:noFill/>
        </p:spPr>
        <p:txBody>
          <a:bodyPr wrap="square" rtlCol="0">
            <a:spAutoFit/>
          </a:bodyPr>
          <a:lstStyle/>
          <a:p>
            <a:pPr algn="ctr">
              <a:lnSpc>
                <a:spcPct val="150000"/>
              </a:lnSpc>
            </a:pPr>
            <a:r>
              <a:rPr lang="en-US" altLang="zh-CN" sz="3200" b="1" dirty="0" smtClean="0">
                <a:latin typeface="Arial Black" panose="020B0A04020102020204" pitchFamily="34" charset="0"/>
                <a:cs typeface="Times New Roman" pitchFamily="18" charset="0"/>
              </a:rPr>
              <a:t>Probe TMDs with SIDIS</a:t>
            </a:r>
            <a:endParaRPr lang="en-US" altLang="zh-CN" sz="3200" dirty="0" smtClean="0">
              <a:latin typeface="Arial Black" panose="020B0A04020102020204" pitchFamily="34" charset="0"/>
              <a:cs typeface="Times New Roman" pitchFamily="18" charset="0"/>
            </a:endParaRPr>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263555" y="332656"/>
            <a:ext cx="1849539" cy="13681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文本框 1"/>
          <p:cNvSpPr txBox="1"/>
          <p:nvPr/>
        </p:nvSpPr>
        <p:spPr>
          <a:xfrm>
            <a:off x="395841" y="6331503"/>
            <a:ext cx="5639685" cy="338554"/>
          </a:xfrm>
          <a:prstGeom prst="rect">
            <a:avLst/>
          </a:prstGeom>
          <a:noFill/>
        </p:spPr>
        <p:txBody>
          <a:bodyPr wrap="none">
            <a:spAutoFit/>
          </a:bodyPr>
          <a:lstStyle/>
          <a:p>
            <a:pPr marL="285750" indent="-285750">
              <a:buFont typeface="Wingdings" panose="05000000000000000000" pitchFamily="2" charset="2"/>
              <a:buChar char="ü"/>
              <a:defRPr/>
            </a:pPr>
            <a:r>
              <a:rPr lang="en-US" altLang="zh-CN" sz="1600" b="1" i="1" u="sng" dirty="0" smtClean="0">
                <a:latin typeface="Comic Sans MS" panose="030F0702030302020204" pitchFamily="66" charset="0"/>
                <a:ea typeface="宋体" panose="02010600030101010101" pitchFamily="2" charset="-122"/>
              </a:rPr>
              <a:t>TMDs can be assessed </a:t>
            </a:r>
            <a:r>
              <a:rPr lang="en-US" altLang="zh-CN" sz="1600" b="1" i="1" u="sng" dirty="0" smtClean="0">
                <a:solidFill>
                  <a:srgbClr val="FF0000"/>
                </a:solidFill>
                <a:latin typeface="Comic Sans MS" panose="030F0702030302020204" pitchFamily="66" charset="0"/>
                <a:ea typeface="宋体" panose="02010600030101010101" pitchFamily="2" charset="-122"/>
              </a:rPr>
              <a:t>SSA</a:t>
            </a:r>
            <a:r>
              <a:rPr lang="en-US" altLang="zh-CN" sz="1600" b="1" i="1" u="sng" dirty="0" smtClean="0">
                <a:latin typeface="Comic Sans MS" panose="030F0702030302020204" pitchFamily="66" charset="0"/>
                <a:ea typeface="宋体" panose="02010600030101010101" pitchFamily="2" charset="-122"/>
              </a:rPr>
              <a:t>/</a:t>
            </a:r>
            <a:r>
              <a:rPr lang="en-US" altLang="zh-CN" sz="1600" b="1" i="1" u="sng" dirty="0" smtClean="0">
                <a:solidFill>
                  <a:srgbClr val="0070C0"/>
                </a:solidFill>
                <a:latin typeface="Comic Sans MS" panose="030F0702030302020204" pitchFamily="66" charset="0"/>
                <a:ea typeface="宋体" panose="02010600030101010101" pitchFamily="2" charset="-122"/>
              </a:rPr>
              <a:t>DSA</a:t>
            </a:r>
            <a:r>
              <a:rPr lang="en-US" altLang="zh-CN" sz="1600" b="1" i="1" u="sng" dirty="0" smtClean="0">
                <a:latin typeface="Comic Sans MS" panose="030F0702030302020204" pitchFamily="66" charset="0"/>
                <a:ea typeface="宋体" panose="02010600030101010101" pitchFamily="2" charset="-122"/>
              </a:rPr>
              <a:t> </a:t>
            </a:r>
            <a:r>
              <a:rPr lang="en-US" altLang="zh-CN" sz="1600" b="1" i="1" u="sng" dirty="0">
                <a:latin typeface="Comic Sans MS" panose="030F0702030302020204" pitchFamily="66" charset="0"/>
                <a:ea typeface="宋体" panose="02010600030101010101" pitchFamily="2" charset="-122"/>
              </a:rPr>
              <a:t>in SIDIS process</a:t>
            </a:r>
            <a:endParaRPr lang="zh-CN" altLang="en-US" sz="1600" b="1" i="1" u="sng" dirty="0">
              <a:latin typeface="Comic Sans MS" panose="030F0702030302020204" pitchFamily="66" charset="0"/>
              <a:ea typeface="宋体" panose="02010600030101010101" pitchFamily="2" charset="-122"/>
            </a:endParaRPr>
          </a:p>
        </p:txBody>
      </p:sp>
      <p:sp>
        <p:nvSpPr>
          <p:cNvPr id="10" name="Slide Number Placeholder 5"/>
          <p:cNvSpPr>
            <a:spLocks noGrp="1"/>
          </p:cNvSpPr>
          <p:nvPr>
            <p:ph type="sldNum" sz="quarter" idx="12"/>
          </p:nvPr>
        </p:nvSpPr>
        <p:spPr>
          <a:xfrm>
            <a:off x="6553200" y="6356350"/>
            <a:ext cx="2133600" cy="365125"/>
          </a:xfrm>
        </p:spPr>
        <p:txBody>
          <a:bodyPr/>
          <a:lstStyle/>
          <a:p>
            <a:r>
              <a:rPr lang="en-US" altLang="zh-CN" dirty="0"/>
              <a:t>6</a:t>
            </a:r>
            <a:endParaRPr lang="zh-CN" altLang="en-US" dirty="0"/>
          </a:p>
        </p:txBody>
      </p:sp>
    </p:spTree>
    <p:extLst>
      <p:ext uri="{BB962C8B-B14F-4D97-AF65-F5344CB8AC3E}">
        <p14:creationId xmlns:p14="http://schemas.microsoft.com/office/powerpoint/2010/main" xmlns="" val="32577525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51952" y="1523986"/>
            <a:ext cx="4259171" cy="26338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4" name="Text Box 3"/>
          <p:cNvSpPr>
            <a:spLocks noChangeArrowheads="1"/>
          </p:cNvSpPr>
          <p:nvPr/>
        </p:nvSpPr>
        <p:spPr bwMode="auto">
          <a:xfrm>
            <a:off x="274232" y="843102"/>
            <a:ext cx="8890001" cy="785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46579" rIns="0" bIns="0" anchor="b">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285750" indent="-285750" eaLnBrk="1" hangingPunct="1">
              <a:spcBef>
                <a:spcPct val="0"/>
              </a:spcBef>
              <a:buClr>
                <a:schemeClr val="tx1"/>
              </a:buClr>
              <a:buFont typeface="Wingdings" panose="05000000000000000000" pitchFamily="2" charset="2"/>
              <a:buChar char="p"/>
            </a:pPr>
            <a:r>
              <a:rPr lang="en-US" altLang="zh-CN" sz="1600" dirty="0" smtClean="0">
                <a:latin typeface="Comic Sans MS" panose="030F0702030302020204" pitchFamily="66" charset="0"/>
              </a:rPr>
              <a:t>Transversely polarized target Single Spin Asymmetry (SSA):</a:t>
            </a:r>
          </a:p>
          <a:p>
            <a:pPr eaLnBrk="1" hangingPunct="1">
              <a:spcBef>
                <a:spcPct val="0"/>
              </a:spcBef>
              <a:buClr>
                <a:schemeClr val="tx1"/>
              </a:buClr>
              <a:buNone/>
            </a:pPr>
            <a:r>
              <a:rPr lang="en-US" altLang="zh-CN" sz="1600" dirty="0">
                <a:solidFill>
                  <a:srgbClr val="7030A0"/>
                </a:solidFill>
                <a:latin typeface="Comic Sans MS" panose="030F0702030302020204" pitchFamily="66" charset="0"/>
              </a:rPr>
              <a:t> </a:t>
            </a:r>
            <a:r>
              <a:rPr lang="en-US" altLang="zh-CN" sz="1600" dirty="0" smtClean="0">
                <a:solidFill>
                  <a:srgbClr val="7030A0"/>
                </a:solidFill>
                <a:latin typeface="Comic Sans MS" panose="030F0702030302020204" pitchFamily="66" charset="0"/>
              </a:rPr>
              <a:t> S</a:t>
            </a:r>
            <a:r>
              <a:rPr lang="zh-CN" altLang="zh-CN" sz="1600" dirty="0" smtClean="0">
                <a:solidFill>
                  <a:srgbClr val="7030A0"/>
                </a:solidFill>
                <a:latin typeface="Comic Sans MS" panose="030F0702030302020204" pitchFamily="66" charset="0"/>
              </a:rPr>
              <a:t>eparation </a:t>
            </a:r>
            <a:r>
              <a:rPr lang="zh-CN" altLang="zh-CN" sz="1600" dirty="0">
                <a:solidFill>
                  <a:srgbClr val="7030A0"/>
                </a:solidFill>
                <a:latin typeface="Comic Sans MS" panose="030F0702030302020204" pitchFamily="66" charset="0"/>
              </a:rPr>
              <a:t>of Collins, Sivers and pretzelosity </a:t>
            </a:r>
            <a:r>
              <a:rPr lang="zh-CN" altLang="zh-CN" sz="1600" dirty="0" smtClean="0">
                <a:solidFill>
                  <a:srgbClr val="7030A0"/>
                </a:solidFill>
                <a:latin typeface="Comic Sans MS" panose="030F0702030302020204" pitchFamily="66" charset="0"/>
              </a:rPr>
              <a:t>effects</a:t>
            </a:r>
            <a:r>
              <a:rPr lang="en-US" altLang="zh-CN" sz="1600" dirty="0" smtClean="0">
                <a:solidFill>
                  <a:srgbClr val="7030A0"/>
                </a:solidFill>
                <a:latin typeface="Comic Sans MS" panose="030F0702030302020204" pitchFamily="66" charset="0"/>
              </a:rPr>
              <a:t> </a:t>
            </a:r>
          </a:p>
          <a:p>
            <a:pPr eaLnBrk="1" hangingPunct="1">
              <a:spcBef>
                <a:spcPct val="0"/>
              </a:spcBef>
              <a:buClr>
                <a:schemeClr val="tx1"/>
              </a:buClr>
              <a:buNone/>
            </a:pPr>
            <a:r>
              <a:rPr lang="zh-CN" altLang="zh-CN" sz="1600" dirty="0" smtClean="0">
                <a:solidFill>
                  <a:srgbClr val="7030A0"/>
                </a:solidFill>
                <a:latin typeface="Comic Sans MS" panose="030F0702030302020204" pitchFamily="66" charset="0"/>
              </a:rPr>
              <a:t>through </a:t>
            </a:r>
            <a:r>
              <a:rPr lang="zh-CN" altLang="zh-CN" sz="1600" dirty="0">
                <a:solidFill>
                  <a:srgbClr val="7030A0"/>
                </a:solidFill>
                <a:latin typeface="Comic Sans MS" panose="030F0702030302020204" pitchFamily="66" charset="0"/>
              </a:rPr>
              <a:t>azimuthal angular </a:t>
            </a:r>
            <a:r>
              <a:rPr lang="zh-CN" altLang="zh-CN" sz="1600" dirty="0" smtClean="0">
                <a:solidFill>
                  <a:srgbClr val="7030A0"/>
                </a:solidFill>
                <a:latin typeface="Comic Sans MS" panose="030F0702030302020204" pitchFamily="66" charset="0"/>
              </a:rPr>
              <a:t>dependence</a:t>
            </a:r>
            <a:r>
              <a:rPr lang="en-US" altLang="zh-CN" sz="1600" dirty="0" smtClean="0">
                <a:solidFill>
                  <a:srgbClr val="7030A0"/>
                </a:solidFill>
                <a:latin typeface="Comic Sans MS" panose="030F0702030302020204" pitchFamily="66" charset="0"/>
              </a:rPr>
              <a:t>:</a:t>
            </a:r>
            <a:endParaRPr lang="zh-CN" altLang="zh-CN" sz="1100" dirty="0">
              <a:solidFill>
                <a:srgbClr val="7030A0"/>
              </a:solidFill>
              <a:latin typeface="Comic Sans MS" panose="030F0702030302020204" pitchFamily="66" charset="0"/>
            </a:endParaRPr>
          </a:p>
        </p:txBody>
      </p:sp>
      <p:sp>
        <p:nvSpPr>
          <p:cNvPr id="20485" name="Text Box 4"/>
          <p:cNvSpPr>
            <a:spLocks noChangeArrowheads="1"/>
          </p:cNvSpPr>
          <p:nvPr/>
        </p:nvSpPr>
        <p:spPr bwMode="auto">
          <a:xfrm>
            <a:off x="1692275" y="6313190"/>
            <a:ext cx="904875" cy="284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016" tIns="45509" rIns="91016" bIns="45509"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2800" b="1" i="1">
              <a:solidFill>
                <a:srgbClr val="000000"/>
              </a:solidFill>
              <a:latin typeface="Times New Roman" pitchFamily="18" charset="0"/>
            </a:endParaRPr>
          </a:p>
        </p:txBody>
      </p:sp>
      <p:sp>
        <p:nvSpPr>
          <p:cNvPr id="20486" name="Text Box 5"/>
          <p:cNvSpPr>
            <a:spLocks noChangeArrowheads="1"/>
          </p:cNvSpPr>
          <p:nvPr/>
        </p:nvSpPr>
        <p:spPr bwMode="auto">
          <a:xfrm>
            <a:off x="2555875" y="6313190"/>
            <a:ext cx="3113088" cy="284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016" tIns="45509" rIns="91016" bIns="45509"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2800" b="1" i="1">
              <a:solidFill>
                <a:srgbClr val="000000"/>
              </a:solidFill>
              <a:latin typeface="Times New Roman" pitchFamily="18" charset="0"/>
            </a:endParaRPr>
          </a:p>
        </p:txBody>
      </p:sp>
      <p:sp>
        <p:nvSpPr>
          <p:cNvPr id="20487" name="Text Box 6"/>
          <p:cNvSpPr>
            <a:spLocks noChangeArrowheads="1"/>
          </p:cNvSpPr>
          <p:nvPr/>
        </p:nvSpPr>
        <p:spPr bwMode="auto">
          <a:xfrm>
            <a:off x="7529513" y="6356350"/>
            <a:ext cx="76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r" eaLnBrk="1" hangingPunct="1">
              <a:spcBef>
                <a:spcPct val="0"/>
              </a:spcBef>
              <a:buClr>
                <a:srgbClr val="045C75"/>
              </a:buClr>
              <a:buFont typeface="Constantia" pitchFamily="18" charset="0"/>
              <a:buNone/>
            </a:pPr>
            <a:endParaRPr lang="zh-CN" altLang="zh-CN" sz="1200" b="1" i="1">
              <a:solidFill>
                <a:srgbClr val="045C75"/>
              </a:solidFill>
              <a:latin typeface="Constantia" pitchFamily="18" charset="0"/>
              <a:sym typeface="Constantia" pitchFamily="18" charset="0"/>
            </a:endParaRPr>
          </a:p>
        </p:txBody>
      </p:sp>
      <p:graphicFrame>
        <p:nvGraphicFramePr>
          <p:cNvPr id="20488" name="Object 7"/>
          <p:cNvGraphicFramePr>
            <a:graphicFrameLocks noChangeAspect="1"/>
          </p:cNvGraphicFramePr>
          <p:nvPr>
            <p:extLst>
              <p:ext uri="{D42A27DB-BD31-4B8C-83A1-F6EECF244321}">
                <p14:modId xmlns:p14="http://schemas.microsoft.com/office/powerpoint/2010/main" xmlns="" val="1091227584"/>
              </p:ext>
            </p:extLst>
          </p:nvPr>
        </p:nvGraphicFramePr>
        <p:xfrm>
          <a:off x="493144" y="1763806"/>
          <a:ext cx="3776347" cy="1475012"/>
        </p:xfrm>
        <a:graphic>
          <a:graphicData uri="http://schemas.openxmlformats.org/presentationml/2006/ole">
            <p:oleObj spid="_x0000_s1550" r:id="rId4" imgW="2438400" imgH="952500" progId="">
              <p:embed/>
            </p:oleObj>
          </a:graphicData>
        </a:graphic>
      </p:graphicFrame>
      <p:graphicFrame>
        <p:nvGraphicFramePr>
          <p:cNvPr id="20489" name="Object 8"/>
          <p:cNvGraphicFramePr>
            <a:graphicFrameLocks noChangeAspect="1"/>
          </p:cNvGraphicFramePr>
          <p:nvPr>
            <p:extLst>
              <p:ext uri="{D42A27DB-BD31-4B8C-83A1-F6EECF244321}">
                <p14:modId xmlns:p14="http://schemas.microsoft.com/office/powerpoint/2010/main" xmlns="" val="3160411403"/>
              </p:ext>
            </p:extLst>
          </p:nvPr>
        </p:nvGraphicFramePr>
        <p:xfrm>
          <a:off x="453068" y="3736286"/>
          <a:ext cx="4111437" cy="1348897"/>
        </p:xfrm>
        <a:graphic>
          <a:graphicData uri="http://schemas.openxmlformats.org/presentationml/2006/ole">
            <p:oleObj spid="_x0000_s1551" r:id="rId5" imgW="2476500" imgH="812800" progId="">
              <p:embed/>
            </p:oleObj>
          </a:graphicData>
        </a:graphic>
      </p:graphicFrame>
      <p:sp>
        <p:nvSpPr>
          <p:cNvPr id="20490" name="TextBox 1"/>
          <p:cNvSpPr>
            <a:spLocks noChangeArrowheads="1"/>
          </p:cNvSpPr>
          <p:nvPr/>
        </p:nvSpPr>
        <p:spPr bwMode="auto">
          <a:xfrm>
            <a:off x="755576" y="3306470"/>
            <a:ext cx="472943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600" b="1" dirty="0">
                <a:solidFill>
                  <a:srgbClr val="00B050"/>
                </a:solidFill>
                <a:latin typeface="Calibri" pitchFamily="34" charset="0"/>
                <a:sym typeface="Calibri" pitchFamily="34" charset="0"/>
              </a:rPr>
              <a:t>UT</a:t>
            </a:r>
            <a:r>
              <a:rPr lang="en-US" altLang="zh-CN" sz="1600" dirty="0">
                <a:solidFill>
                  <a:srgbClr val="00B050"/>
                </a:solidFill>
                <a:latin typeface="Calibri" pitchFamily="34" charset="0"/>
                <a:sym typeface="Calibri" pitchFamily="34" charset="0"/>
              </a:rPr>
              <a:t>: </a:t>
            </a:r>
            <a:r>
              <a:rPr lang="en-US" altLang="zh-CN" sz="1600" b="1" dirty="0">
                <a:solidFill>
                  <a:srgbClr val="00B050"/>
                </a:solidFill>
                <a:latin typeface="Calibri" pitchFamily="34" charset="0"/>
                <a:sym typeface="Calibri" pitchFamily="34" charset="0"/>
              </a:rPr>
              <a:t>U</a:t>
            </a:r>
            <a:r>
              <a:rPr lang="en-US" altLang="zh-CN" sz="1600" dirty="0">
                <a:solidFill>
                  <a:srgbClr val="00B050"/>
                </a:solidFill>
                <a:latin typeface="Calibri" pitchFamily="34" charset="0"/>
                <a:sym typeface="Calibri" pitchFamily="34" charset="0"/>
              </a:rPr>
              <a:t>npolarized beam  +  </a:t>
            </a:r>
            <a:r>
              <a:rPr lang="en-US" altLang="zh-CN" sz="1600" b="1" dirty="0">
                <a:solidFill>
                  <a:srgbClr val="00B050"/>
                </a:solidFill>
                <a:latin typeface="Calibri" pitchFamily="34" charset="0"/>
                <a:sym typeface="Calibri" pitchFamily="34" charset="0"/>
              </a:rPr>
              <a:t>T</a:t>
            </a:r>
            <a:r>
              <a:rPr lang="en-US" altLang="zh-CN" sz="1600" dirty="0">
                <a:solidFill>
                  <a:srgbClr val="00B050"/>
                </a:solidFill>
                <a:latin typeface="Calibri" pitchFamily="34" charset="0"/>
                <a:sym typeface="Calibri" pitchFamily="34" charset="0"/>
              </a:rPr>
              <a:t>ransversely polarized target</a:t>
            </a:r>
            <a:endParaRPr lang="zh-CN" altLang="en-US" sz="1600" dirty="0">
              <a:solidFill>
                <a:srgbClr val="00B050"/>
              </a:solidFill>
              <a:latin typeface="Calibri" pitchFamily="34" charset="0"/>
              <a:sym typeface="宋体" pitchFamily="2" charset="-122"/>
            </a:endParaRPr>
          </a:p>
        </p:txBody>
      </p:sp>
      <p:sp>
        <p:nvSpPr>
          <p:cNvPr id="20491" name="TextBox 2"/>
          <p:cNvSpPr>
            <a:spLocks noChangeArrowheads="1"/>
          </p:cNvSpPr>
          <p:nvPr/>
        </p:nvSpPr>
        <p:spPr bwMode="auto">
          <a:xfrm>
            <a:off x="4655643" y="3769173"/>
            <a:ext cx="145272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600" dirty="0" smtClean="0">
                <a:solidFill>
                  <a:srgbClr val="7030A0"/>
                </a:solidFill>
                <a:latin typeface="Comic Sans MS" panose="030F0702030302020204" pitchFamily="66" charset="0"/>
                <a:sym typeface="Calibri" pitchFamily="34" charset="0"/>
              </a:rPr>
              <a:t>Transversity</a:t>
            </a:r>
            <a:endParaRPr lang="zh-CN" altLang="en-US" sz="1600" dirty="0">
              <a:solidFill>
                <a:srgbClr val="7030A0"/>
              </a:solidFill>
              <a:latin typeface="Comic Sans MS" panose="030F0702030302020204" pitchFamily="66" charset="0"/>
              <a:sym typeface="宋体" pitchFamily="2" charset="-122"/>
            </a:endParaRPr>
          </a:p>
        </p:txBody>
      </p:sp>
      <p:sp>
        <p:nvSpPr>
          <p:cNvPr id="20492" name="TextBox 3"/>
          <p:cNvSpPr>
            <a:spLocks noChangeArrowheads="1"/>
          </p:cNvSpPr>
          <p:nvPr/>
        </p:nvSpPr>
        <p:spPr bwMode="auto">
          <a:xfrm>
            <a:off x="4677370" y="4245047"/>
            <a:ext cx="82081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600" dirty="0" smtClean="0">
                <a:solidFill>
                  <a:srgbClr val="7030A0"/>
                </a:solidFill>
                <a:latin typeface="Comic Sans MS" panose="030F0702030302020204" pitchFamily="66" charset="0"/>
                <a:sym typeface="Calibri" pitchFamily="34" charset="0"/>
              </a:rPr>
              <a:t>Sivers</a:t>
            </a:r>
            <a:endParaRPr lang="zh-CN" altLang="en-US" sz="1600" dirty="0">
              <a:solidFill>
                <a:srgbClr val="7030A0"/>
              </a:solidFill>
              <a:latin typeface="Comic Sans MS" panose="030F0702030302020204" pitchFamily="66" charset="0"/>
              <a:sym typeface="宋体" pitchFamily="2" charset="-122"/>
            </a:endParaRPr>
          </a:p>
        </p:txBody>
      </p:sp>
      <p:sp>
        <p:nvSpPr>
          <p:cNvPr id="20493" name="TextBox 4"/>
          <p:cNvSpPr>
            <a:spLocks noChangeArrowheads="1"/>
          </p:cNvSpPr>
          <p:nvPr/>
        </p:nvSpPr>
        <p:spPr bwMode="auto">
          <a:xfrm>
            <a:off x="4707073" y="4746630"/>
            <a:ext cx="129061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600" dirty="0" smtClean="0">
                <a:solidFill>
                  <a:srgbClr val="7030A0"/>
                </a:solidFill>
                <a:latin typeface="Comic Sans MS" panose="030F0702030302020204" pitchFamily="66" charset="0"/>
                <a:sym typeface="Calibri" pitchFamily="34" charset="0"/>
              </a:rPr>
              <a:t>Prezelosity</a:t>
            </a:r>
            <a:endParaRPr lang="zh-CN" altLang="en-US" sz="1600" dirty="0">
              <a:solidFill>
                <a:srgbClr val="7030A0"/>
              </a:solidFill>
              <a:latin typeface="Comic Sans MS" panose="030F0702030302020204" pitchFamily="66" charset="0"/>
              <a:sym typeface="宋体" pitchFamily="2" charset="-122"/>
            </a:endParaRPr>
          </a:p>
        </p:txBody>
      </p:sp>
      <p:sp>
        <p:nvSpPr>
          <p:cNvPr id="14" name="TextBox 13"/>
          <p:cNvSpPr txBox="1"/>
          <p:nvPr/>
        </p:nvSpPr>
        <p:spPr>
          <a:xfrm>
            <a:off x="395536" y="15332"/>
            <a:ext cx="8352928" cy="749372"/>
          </a:xfrm>
          <a:prstGeom prst="rect">
            <a:avLst/>
          </a:prstGeom>
          <a:noFill/>
        </p:spPr>
        <p:txBody>
          <a:bodyPr wrap="square" rtlCol="0">
            <a:spAutoFit/>
          </a:bodyPr>
          <a:lstStyle/>
          <a:p>
            <a:pPr algn="ctr">
              <a:lnSpc>
                <a:spcPct val="150000"/>
              </a:lnSpc>
            </a:pPr>
            <a:r>
              <a:rPr lang="en-US" altLang="zh-CN" sz="3200" b="1" dirty="0" smtClean="0">
                <a:latin typeface="Arial Black" panose="020B0A04020102020204" pitchFamily="34" charset="0"/>
                <a:cs typeface="Times New Roman" pitchFamily="18" charset="0"/>
              </a:rPr>
              <a:t>Probe TMDs with SIDIS</a:t>
            </a:r>
            <a:endParaRPr lang="en-US" altLang="zh-CN" sz="3200" dirty="0" smtClean="0">
              <a:latin typeface="Arial Black" panose="020B0A04020102020204" pitchFamily="34" charset="0"/>
              <a:cs typeface="Times New Roman" pitchFamily="18" charset="0"/>
            </a:endParaRPr>
          </a:p>
        </p:txBody>
      </p:sp>
      <p:sp>
        <p:nvSpPr>
          <p:cNvPr id="2" name="TextBox 1"/>
          <p:cNvSpPr txBox="1"/>
          <p:nvPr/>
        </p:nvSpPr>
        <p:spPr>
          <a:xfrm>
            <a:off x="6069692" y="4282001"/>
            <a:ext cx="2678772" cy="338554"/>
          </a:xfrm>
          <a:prstGeom prst="rect">
            <a:avLst/>
          </a:prstGeom>
          <a:noFill/>
        </p:spPr>
        <p:txBody>
          <a:bodyPr wrap="square" rtlCol="0">
            <a:spAutoFit/>
          </a:bodyPr>
          <a:lstStyle/>
          <a:p>
            <a:r>
              <a:rPr lang="en-US" altLang="zh-CN" sz="1600" dirty="0" smtClean="0">
                <a:solidFill>
                  <a:srgbClr val="7030A0"/>
                </a:solidFill>
                <a:latin typeface="Comic Sans MS" panose="030F0702030302020204" pitchFamily="66" charset="0"/>
              </a:rPr>
              <a:t>+Fragmentation Functions</a:t>
            </a:r>
            <a:endParaRPr lang="zh-CN" altLang="en-US" sz="1600" dirty="0">
              <a:solidFill>
                <a:srgbClr val="7030A0"/>
              </a:solidFill>
              <a:latin typeface="Comic Sans MS" panose="030F0702030302020204" pitchFamily="66" charset="0"/>
            </a:endParaRPr>
          </a:p>
        </p:txBody>
      </p:sp>
      <p:sp>
        <p:nvSpPr>
          <p:cNvPr id="3" name="TextBox 2"/>
          <p:cNvSpPr txBox="1"/>
          <p:nvPr/>
        </p:nvSpPr>
        <p:spPr>
          <a:xfrm>
            <a:off x="179512" y="5328592"/>
            <a:ext cx="7632848" cy="1200329"/>
          </a:xfrm>
          <a:prstGeom prst="rect">
            <a:avLst/>
          </a:prstGeom>
          <a:noFill/>
        </p:spPr>
        <p:txBody>
          <a:bodyPr wrap="square" rtlCol="0">
            <a:spAutoFit/>
          </a:bodyPr>
          <a:lstStyle/>
          <a:p>
            <a:pPr marL="285750" indent="-285750">
              <a:buFont typeface="Wingdings" panose="05000000000000000000" pitchFamily="2" charset="2"/>
              <a:buChar char="p"/>
            </a:pPr>
            <a:r>
              <a:rPr lang="en-US" altLang="zh-CN" dirty="0" smtClean="0">
                <a:latin typeface="Comic Sans MS" panose="030F0702030302020204" pitchFamily="66" charset="0"/>
              </a:rPr>
              <a:t>Double-Spin Asymmetry (</a:t>
            </a:r>
            <a:r>
              <a:rPr lang="en-US" altLang="zh-CN" smtClean="0">
                <a:latin typeface="Comic Sans MS" panose="030F0702030302020204" pitchFamily="66" charset="0"/>
              </a:rPr>
              <a:t>DSA). </a:t>
            </a:r>
            <a:r>
              <a:rPr lang="en-US" altLang="zh-CN" dirty="0" smtClean="0">
                <a:latin typeface="Comic Sans MS" panose="030F0702030302020204" pitchFamily="66" charset="0"/>
              </a:rPr>
              <a:t>e.g.:</a:t>
            </a:r>
          </a:p>
          <a:p>
            <a:endParaRPr lang="en-US" altLang="zh-CN" dirty="0" smtClean="0">
              <a:latin typeface="Comic Sans MS" panose="030F0702030302020204" pitchFamily="66" charset="0"/>
            </a:endParaRPr>
          </a:p>
          <a:p>
            <a:endParaRPr lang="en-US" altLang="zh-CN" dirty="0" smtClean="0">
              <a:latin typeface="Comic Sans MS" panose="030F0702030302020204" pitchFamily="66" charset="0"/>
            </a:endParaRPr>
          </a:p>
          <a:p>
            <a:pPr marL="285750" indent="-285750">
              <a:buFont typeface="Wingdings" panose="05000000000000000000" pitchFamily="2" charset="2"/>
              <a:buChar char="p"/>
            </a:pPr>
            <a:r>
              <a:rPr lang="en-US" altLang="zh-CN" dirty="0" smtClean="0">
                <a:latin typeface="Comic Sans MS" panose="030F0702030302020204" pitchFamily="66" charset="0"/>
              </a:rPr>
              <a:t>Fragmentation functions can be obtained from (e+,e-) data</a:t>
            </a:r>
            <a:endParaRPr lang="zh-CN" altLang="en-US" dirty="0">
              <a:latin typeface="Comic Sans MS" panose="030F0702030302020204" pitchFamily="66"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xmlns="" val="1089312266"/>
              </p:ext>
            </p:extLst>
          </p:nvPr>
        </p:nvGraphicFramePr>
        <p:xfrm>
          <a:off x="493143" y="5726969"/>
          <a:ext cx="3740255" cy="393711"/>
        </p:xfrm>
        <a:graphic>
          <a:graphicData uri="http://schemas.openxmlformats.org/presentationml/2006/ole">
            <p:oleObj spid="_x0000_s1552" name="Equation" r:id="rId6" imgW="2413000" imgH="254000" progId="">
              <p:embed/>
            </p:oleObj>
          </a:graphicData>
        </a:graphic>
      </p:graphicFrame>
      <p:sp>
        <p:nvSpPr>
          <p:cNvPr id="18" name="TextBox 4"/>
          <p:cNvSpPr>
            <a:spLocks noChangeArrowheads="1"/>
          </p:cNvSpPr>
          <p:nvPr/>
        </p:nvSpPr>
        <p:spPr bwMode="auto">
          <a:xfrm>
            <a:off x="4701540" y="5750429"/>
            <a:ext cx="201622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600" dirty="0" smtClean="0">
                <a:solidFill>
                  <a:srgbClr val="7030A0"/>
                </a:solidFill>
                <a:latin typeface="Comic Sans MS" panose="030F0702030302020204" pitchFamily="66" charset="0"/>
                <a:sym typeface="Calibri" pitchFamily="34" charset="0"/>
              </a:rPr>
              <a:t>Worm-Gear</a:t>
            </a:r>
            <a:endParaRPr lang="zh-CN" altLang="en-US" sz="1600" dirty="0">
              <a:solidFill>
                <a:srgbClr val="7030A0"/>
              </a:solidFill>
              <a:latin typeface="Comic Sans MS" panose="030F0702030302020204" pitchFamily="66" charset="0"/>
              <a:sym typeface="宋体" pitchFamily="2" charset="-122"/>
            </a:endParaRPr>
          </a:p>
        </p:txBody>
      </p:sp>
      <p:sp>
        <p:nvSpPr>
          <p:cNvPr id="19" name="Slide Number Placeholder 5"/>
          <p:cNvSpPr>
            <a:spLocks noGrp="1"/>
          </p:cNvSpPr>
          <p:nvPr>
            <p:ph type="sldNum" sz="quarter" idx="12"/>
          </p:nvPr>
        </p:nvSpPr>
        <p:spPr>
          <a:xfrm>
            <a:off x="6553200" y="6356350"/>
            <a:ext cx="2133600" cy="365125"/>
          </a:xfrm>
        </p:spPr>
        <p:txBody>
          <a:bodyPr/>
          <a:lstStyle/>
          <a:p>
            <a:r>
              <a:rPr lang="en-US" altLang="zh-CN" dirty="0"/>
              <a:t>7</a:t>
            </a:r>
            <a:endParaRPr lang="zh-CN" altLang="en-US" dirty="0"/>
          </a:p>
        </p:txBody>
      </p:sp>
    </p:spTree>
    <p:extLst>
      <p:ext uri="{BB962C8B-B14F-4D97-AF65-F5344CB8AC3E}">
        <p14:creationId xmlns:p14="http://schemas.microsoft.com/office/powerpoint/2010/main" xmlns="" val="1403758211"/>
      </p:ext>
    </p:extLst>
  </p:cSld>
  <p:clrMapOvr>
    <a:masterClrMapping/>
  </p:clrMapOvr>
  <p:transition spd="slow" advClick="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14770" y="1506556"/>
            <a:ext cx="5511674" cy="4422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0725" name="Group 14"/>
          <p:cNvGrpSpPr>
            <a:grpSpLocks/>
          </p:cNvGrpSpPr>
          <p:nvPr/>
        </p:nvGrpSpPr>
        <p:grpSpPr bwMode="auto">
          <a:xfrm>
            <a:off x="77782" y="1000108"/>
            <a:ext cx="3708400" cy="5629276"/>
            <a:chOff x="0" y="466724"/>
            <a:chExt cx="3389312" cy="5629276"/>
          </a:xfrm>
        </p:grpSpPr>
        <p:sp>
          <p:nvSpPr>
            <p:cNvPr id="9" name="Content Placeholder 2"/>
            <p:cNvSpPr txBox="1">
              <a:spLocks/>
            </p:cNvSpPr>
            <p:nvPr/>
          </p:nvSpPr>
          <p:spPr>
            <a:xfrm>
              <a:off x="0" y="838200"/>
              <a:ext cx="3389312" cy="5257800"/>
            </a:xfrm>
            <a:prstGeom prst="rect">
              <a:avLst/>
            </a:prstGeom>
          </p:spPr>
          <p:txBody>
            <a:bodyPr/>
            <a:lstStyle/>
            <a:p>
              <a:pPr marL="342900" indent="-342900" eaLnBrk="1" fontAlgn="auto" hangingPunct="1">
                <a:spcBef>
                  <a:spcPct val="20000"/>
                </a:spcBef>
                <a:spcAft>
                  <a:spcPts val="0"/>
                </a:spcAft>
                <a:buFont typeface="Wingdings" pitchFamily="2" charset="2"/>
                <a:buChar char="Ø"/>
                <a:defRPr/>
              </a:pPr>
              <a:endParaRPr lang="en-US" sz="1600" dirty="0" smtClean="0">
                <a:latin typeface="Comic Sans MS" pitchFamily="66" charset="0"/>
              </a:endParaRPr>
            </a:p>
            <a:p>
              <a:pPr marL="342900" indent="-342900" eaLnBrk="1" fontAlgn="auto" hangingPunct="1">
                <a:spcBef>
                  <a:spcPct val="20000"/>
                </a:spcBef>
                <a:spcAft>
                  <a:spcPts val="0"/>
                </a:spcAft>
                <a:buFont typeface="Wingdings" pitchFamily="2" charset="2"/>
                <a:buChar char="Ø"/>
                <a:defRPr/>
              </a:pPr>
              <a:endParaRPr lang="en-US" sz="1600" dirty="0" smtClean="0">
                <a:latin typeface="Comic Sans MS" pitchFamily="66" charset="0"/>
              </a:endParaRPr>
            </a:p>
            <a:p>
              <a:pPr marL="342900" indent="-342900" eaLnBrk="1" fontAlgn="auto" hangingPunct="1">
                <a:spcBef>
                  <a:spcPct val="20000"/>
                </a:spcBef>
                <a:spcAft>
                  <a:spcPts val="0"/>
                </a:spcAft>
                <a:buFont typeface="Wingdings" pitchFamily="2" charset="2"/>
                <a:buChar char="Ø"/>
                <a:defRPr/>
              </a:pPr>
              <a:r>
                <a:rPr lang="en-US" sz="1600" dirty="0" smtClean="0">
                  <a:latin typeface="Comic Sans MS" pitchFamily="66" charset="0"/>
                </a:rPr>
                <a:t>Sizable </a:t>
              </a:r>
              <a:r>
                <a:rPr lang="en-US" sz="1600" dirty="0">
                  <a:latin typeface="Comic Sans MS" pitchFamily="66" charset="0"/>
                </a:rPr>
                <a:t>Collins </a:t>
              </a:r>
              <a:r>
                <a:rPr lang="el-GR" sz="1600" dirty="0">
                  <a:solidFill>
                    <a:srgbClr val="FF0000"/>
                  </a:solidFill>
                  <a:latin typeface="Comic Sans MS" pitchFamily="66" charset="0"/>
                </a:rPr>
                <a:t>π</a:t>
              </a:r>
              <a:r>
                <a:rPr lang="en-US" sz="1600" baseline="30000" dirty="0">
                  <a:solidFill>
                    <a:srgbClr val="FF0000"/>
                  </a:solidFill>
                  <a:latin typeface="Comic Sans MS" pitchFamily="66" charset="0"/>
                </a:rPr>
                <a:t>+</a:t>
              </a:r>
              <a:r>
                <a:rPr lang="en-US" sz="1600" dirty="0">
                  <a:solidFill>
                    <a:srgbClr val="FF0000"/>
                  </a:solidFill>
                  <a:latin typeface="Comic Sans MS" pitchFamily="66" charset="0"/>
                </a:rPr>
                <a:t> </a:t>
              </a:r>
              <a:r>
                <a:rPr lang="en-US" sz="1600" dirty="0">
                  <a:latin typeface="Comic Sans MS" pitchFamily="66" charset="0"/>
                </a:rPr>
                <a:t>asymmetries at x=0.34?</a:t>
              </a:r>
            </a:p>
            <a:p>
              <a:pPr marL="742950" lvl="1" indent="-285750" eaLnBrk="1" fontAlgn="auto" hangingPunct="1">
                <a:spcBef>
                  <a:spcPct val="20000"/>
                </a:spcBef>
                <a:spcAft>
                  <a:spcPts val="0"/>
                </a:spcAft>
                <a:buFont typeface="Arial" pitchFamily="34" charset="0"/>
                <a:buChar char="–"/>
                <a:defRPr/>
              </a:pPr>
              <a:r>
                <a:rPr lang="en-US" sz="1600" dirty="0">
                  <a:latin typeface="Comic Sans MS" pitchFamily="66" charset="0"/>
                </a:rPr>
                <a:t>Hints of violation of Soffer’s inequality?</a:t>
              </a:r>
            </a:p>
            <a:p>
              <a:pPr marL="742950" lvl="1" indent="-285750" eaLnBrk="1" fontAlgn="auto" hangingPunct="1">
                <a:spcBef>
                  <a:spcPct val="20000"/>
                </a:spcBef>
                <a:spcAft>
                  <a:spcPts val="0"/>
                </a:spcAft>
                <a:buFont typeface="Arial" pitchFamily="34" charset="0"/>
                <a:buChar char="–"/>
                <a:defRPr/>
              </a:pPr>
              <a:r>
                <a:rPr lang="en-US" sz="1600" b="1" dirty="0">
                  <a:solidFill>
                    <a:srgbClr val="7030A0"/>
                  </a:solidFill>
                  <a:latin typeface="Comic Sans MS" pitchFamily="66" charset="0"/>
                </a:rPr>
                <a:t>Data are limited by stat.  Needs more precise data!</a:t>
              </a:r>
            </a:p>
            <a:p>
              <a:pPr marL="742950" lvl="1" indent="-285750" eaLnBrk="1" fontAlgn="auto" hangingPunct="1">
                <a:spcBef>
                  <a:spcPct val="20000"/>
                </a:spcBef>
                <a:spcAft>
                  <a:spcPts val="0"/>
                </a:spcAft>
                <a:buFont typeface="Arial" pitchFamily="34" charset="0"/>
                <a:buChar char="–"/>
                <a:defRPr/>
              </a:pPr>
              <a:endParaRPr lang="en-US" sz="1600" dirty="0">
                <a:latin typeface="Comic Sans MS" pitchFamily="66" charset="0"/>
              </a:endParaRPr>
            </a:p>
            <a:p>
              <a:pPr marL="342900" indent="-342900" eaLnBrk="1" fontAlgn="auto" hangingPunct="1">
                <a:spcBef>
                  <a:spcPct val="20000"/>
                </a:spcBef>
                <a:spcAft>
                  <a:spcPts val="0"/>
                </a:spcAft>
                <a:defRPr/>
              </a:pPr>
              <a:r>
                <a:rPr lang="en-US" sz="1600" dirty="0">
                  <a:latin typeface="Comic Sans MS" pitchFamily="66" charset="0"/>
                </a:rPr>
                <a:t/>
              </a:r>
              <a:br>
                <a:rPr lang="en-US" sz="1600" dirty="0">
                  <a:latin typeface="Comic Sans MS" pitchFamily="66" charset="0"/>
                </a:rPr>
              </a:br>
              <a:endParaRPr lang="en-US" sz="1600" dirty="0" smtClean="0">
                <a:latin typeface="Comic Sans MS" pitchFamily="66" charset="0"/>
              </a:endParaRPr>
            </a:p>
            <a:p>
              <a:pPr marL="342900" indent="-342900" eaLnBrk="1" fontAlgn="auto" hangingPunct="1">
                <a:spcBef>
                  <a:spcPct val="20000"/>
                </a:spcBef>
                <a:spcAft>
                  <a:spcPts val="0"/>
                </a:spcAft>
                <a:buFont typeface="Wingdings" pitchFamily="2" charset="2"/>
                <a:buChar char="Ø"/>
                <a:defRPr/>
              </a:pPr>
              <a:r>
                <a:rPr lang="en-US" sz="1600" dirty="0" smtClean="0">
                  <a:latin typeface="Comic Sans MS" pitchFamily="66" charset="0"/>
                </a:rPr>
                <a:t>Negative </a:t>
              </a:r>
              <a:r>
                <a:rPr lang="en-US" sz="1600" dirty="0">
                  <a:latin typeface="Comic Sans MS" pitchFamily="66" charset="0"/>
                </a:rPr>
                <a:t>Sivers </a:t>
              </a:r>
              <a:r>
                <a:rPr lang="el-GR" sz="1600" dirty="0">
                  <a:solidFill>
                    <a:srgbClr val="FF0000"/>
                  </a:solidFill>
                  <a:latin typeface="Comic Sans MS" pitchFamily="66" charset="0"/>
                </a:rPr>
                <a:t>π</a:t>
              </a:r>
              <a:r>
                <a:rPr lang="en-US" sz="1600" baseline="30000" dirty="0">
                  <a:solidFill>
                    <a:srgbClr val="FF0000"/>
                  </a:solidFill>
                  <a:latin typeface="Comic Sans MS" pitchFamily="66" charset="0"/>
                </a:rPr>
                <a:t>+ </a:t>
              </a:r>
              <a:r>
                <a:rPr lang="en-US" sz="1600" dirty="0">
                  <a:latin typeface="Comic Sans MS" pitchFamily="66" charset="0"/>
                </a:rPr>
                <a:t>Asymmetry</a:t>
              </a:r>
            </a:p>
            <a:p>
              <a:pPr marL="742950" lvl="1" indent="-285750" eaLnBrk="1" fontAlgn="auto" hangingPunct="1">
                <a:spcBef>
                  <a:spcPct val="20000"/>
                </a:spcBef>
                <a:spcAft>
                  <a:spcPts val="0"/>
                </a:spcAft>
                <a:buFont typeface="Arial" pitchFamily="34" charset="0"/>
                <a:buChar char="–"/>
                <a:defRPr/>
              </a:pPr>
              <a:r>
                <a:rPr lang="en-US" sz="1600" dirty="0">
                  <a:latin typeface="Comic Sans MS" pitchFamily="66" charset="0"/>
                </a:rPr>
                <a:t>Consistent with HERMES/COMPASS</a:t>
              </a:r>
            </a:p>
            <a:p>
              <a:pPr marL="742950" lvl="1" indent="-285750" eaLnBrk="1" fontAlgn="auto" hangingPunct="1">
                <a:spcBef>
                  <a:spcPct val="20000"/>
                </a:spcBef>
                <a:spcAft>
                  <a:spcPts val="0"/>
                </a:spcAft>
                <a:buFont typeface="Arial" pitchFamily="34" charset="0"/>
                <a:buChar char="–"/>
                <a:defRPr/>
              </a:pPr>
              <a:r>
                <a:rPr lang="en-US" sz="1600" b="1" dirty="0">
                  <a:latin typeface="Comic Sans MS" pitchFamily="66" charset="0"/>
                </a:rPr>
                <a:t>Independent demonstration of negative </a:t>
              </a:r>
              <a:r>
                <a:rPr lang="en-US" sz="1600" b="1" dirty="0">
                  <a:solidFill>
                    <a:srgbClr val="C00000"/>
                  </a:solidFill>
                  <a:latin typeface="Comic Sans MS" pitchFamily="66" charset="0"/>
                </a:rPr>
                <a:t>d</a:t>
              </a:r>
              <a:r>
                <a:rPr lang="en-US" sz="1600" b="1" dirty="0">
                  <a:latin typeface="Comic Sans MS" pitchFamily="66" charset="0"/>
                </a:rPr>
                <a:t> quark Sivers function. </a:t>
              </a:r>
            </a:p>
          </p:txBody>
        </p:sp>
        <p:pic>
          <p:nvPicPr>
            <p:cNvPr id="30729"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6033" t="14674" r="12257" b="58093"/>
            <a:stretch>
              <a:fillRect/>
            </a:stretch>
          </p:blipFill>
          <p:spPr bwMode="auto">
            <a:xfrm>
              <a:off x="769692" y="466724"/>
              <a:ext cx="20320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30"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6128" t="59909" r="24419" b="9229"/>
            <a:stretch>
              <a:fillRect/>
            </a:stretch>
          </p:blipFill>
          <p:spPr bwMode="auto">
            <a:xfrm>
              <a:off x="771907" y="3014686"/>
              <a:ext cx="1905000"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0727" name="TextBox 10"/>
          <p:cNvSpPr txBox="1">
            <a:spLocks noChangeArrowheads="1"/>
          </p:cNvSpPr>
          <p:nvPr/>
        </p:nvSpPr>
        <p:spPr bwMode="auto">
          <a:xfrm>
            <a:off x="4714908" y="1038228"/>
            <a:ext cx="39624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400" i="1" dirty="0">
                <a:solidFill>
                  <a:srgbClr val="00B050"/>
                </a:solidFill>
              </a:rPr>
              <a:t>X. Qian et al. (Hall A Collaboration) </a:t>
            </a:r>
            <a:r>
              <a:rPr lang="en-US" altLang="zh-CN" sz="1400" b="1" i="1" dirty="0">
                <a:solidFill>
                  <a:srgbClr val="00B050"/>
                </a:solidFill>
              </a:rPr>
              <a:t>PRL 107 072003 (2011)</a:t>
            </a:r>
          </a:p>
        </p:txBody>
      </p:sp>
      <p:sp>
        <p:nvSpPr>
          <p:cNvPr id="12" name="TextBox 11"/>
          <p:cNvSpPr txBox="1"/>
          <p:nvPr/>
        </p:nvSpPr>
        <p:spPr>
          <a:xfrm>
            <a:off x="395536" y="15332"/>
            <a:ext cx="8352928" cy="754437"/>
          </a:xfrm>
          <a:prstGeom prst="rect">
            <a:avLst/>
          </a:prstGeom>
          <a:noFill/>
        </p:spPr>
        <p:txBody>
          <a:bodyPr wrap="square" rtlCol="0">
            <a:spAutoFit/>
          </a:bodyPr>
          <a:lstStyle/>
          <a:p>
            <a:pPr algn="ctr">
              <a:lnSpc>
                <a:spcPct val="150000"/>
              </a:lnSpc>
            </a:pPr>
            <a:r>
              <a:rPr lang="en-US" altLang="zh-CN" sz="3200" b="1" dirty="0" smtClean="0">
                <a:latin typeface="Arial Black" panose="020B0A04020102020204" pitchFamily="34" charset="0"/>
                <a:cs typeface="Times New Roman" pitchFamily="18" charset="0"/>
              </a:rPr>
              <a:t>TMDs with SIDIS @ Hall-A 6-GeV</a:t>
            </a:r>
            <a:endParaRPr lang="en-US" altLang="zh-CN" sz="3200" dirty="0" smtClean="0">
              <a:latin typeface="Arial Black" panose="020B0A04020102020204" pitchFamily="34" charset="0"/>
              <a:cs typeface="Times New Roman" pitchFamily="18" charset="0"/>
            </a:endParaRPr>
          </a:p>
        </p:txBody>
      </p:sp>
      <p:sp>
        <p:nvSpPr>
          <p:cNvPr id="13" name="TextBox 21"/>
          <p:cNvSpPr txBox="1">
            <a:spLocks noChangeArrowheads="1"/>
          </p:cNvSpPr>
          <p:nvPr/>
        </p:nvSpPr>
        <p:spPr bwMode="auto">
          <a:xfrm>
            <a:off x="4500562" y="5857892"/>
            <a:ext cx="4535934" cy="6458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923" tIns="45460" rIns="90923" bIns="45460">
            <a:spAutoFit/>
          </a:bodyPr>
          <a:lstStyle>
            <a:lvl1pPr>
              <a:defRPr sz="2800" b="1" i="1">
                <a:solidFill>
                  <a:schemeClr val="tx2"/>
                </a:solidFill>
                <a:latin typeface="Times New Roman" pitchFamily="18" charset="0"/>
              </a:defRPr>
            </a:lvl1pPr>
            <a:lvl2pPr marL="742950" indent="-285750">
              <a:defRPr sz="2800" b="1" i="1">
                <a:solidFill>
                  <a:schemeClr val="tx2"/>
                </a:solidFill>
                <a:latin typeface="Times New Roman" pitchFamily="18" charset="0"/>
              </a:defRPr>
            </a:lvl2pPr>
            <a:lvl3pPr marL="1143000" indent="-228600">
              <a:defRPr sz="2800" b="1" i="1">
                <a:solidFill>
                  <a:schemeClr val="tx2"/>
                </a:solidFill>
                <a:latin typeface="Times New Roman" pitchFamily="18" charset="0"/>
              </a:defRPr>
            </a:lvl3pPr>
            <a:lvl4pPr marL="1600200" indent="-228600">
              <a:defRPr sz="2800" b="1" i="1">
                <a:solidFill>
                  <a:schemeClr val="tx2"/>
                </a:solidFill>
                <a:latin typeface="Times New Roman" pitchFamily="18" charset="0"/>
              </a:defRPr>
            </a:lvl4pPr>
            <a:lvl5pPr marL="2057400" indent="-228600">
              <a:defRPr sz="2800" b="1" i="1">
                <a:solidFill>
                  <a:schemeClr val="tx2"/>
                </a:solidFill>
                <a:latin typeface="Times New Roman" pitchFamily="18" charset="0"/>
              </a:defRPr>
            </a:lvl5pPr>
            <a:lvl6pPr marL="2514600" indent="-228600" eaLnBrk="0" fontAlgn="base" hangingPunct="0">
              <a:spcBef>
                <a:spcPct val="0"/>
              </a:spcBef>
              <a:spcAft>
                <a:spcPct val="0"/>
              </a:spcAft>
              <a:defRPr sz="2800" b="1" i="1">
                <a:solidFill>
                  <a:schemeClr val="tx2"/>
                </a:solidFill>
                <a:latin typeface="Times New Roman" pitchFamily="18" charset="0"/>
              </a:defRPr>
            </a:lvl6pPr>
            <a:lvl7pPr marL="2971800" indent="-228600" eaLnBrk="0" fontAlgn="base" hangingPunct="0">
              <a:spcBef>
                <a:spcPct val="0"/>
              </a:spcBef>
              <a:spcAft>
                <a:spcPct val="0"/>
              </a:spcAft>
              <a:defRPr sz="2800" b="1" i="1">
                <a:solidFill>
                  <a:schemeClr val="tx2"/>
                </a:solidFill>
                <a:latin typeface="Times New Roman" pitchFamily="18" charset="0"/>
              </a:defRPr>
            </a:lvl7pPr>
            <a:lvl8pPr marL="3429000" indent="-228600" eaLnBrk="0" fontAlgn="base" hangingPunct="0">
              <a:spcBef>
                <a:spcPct val="0"/>
              </a:spcBef>
              <a:spcAft>
                <a:spcPct val="0"/>
              </a:spcAft>
              <a:defRPr sz="2800" b="1" i="1">
                <a:solidFill>
                  <a:schemeClr val="tx2"/>
                </a:solidFill>
                <a:latin typeface="Times New Roman" pitchFamily="18" charset="0"/>
              </a:defRPr>
            </a:lvl8pPr>
            <a:lvl9pPr marL="3886200" indent="-228600" eaLnBrk="0" fontAlgn="base" hangingPunct="0">
              <a:spcBef>
                <a:spcPct val="0"/>
              </a:spcBef>
              <a:spcAft>
                <a:spcPct val="0"/>
              </a:spcAft>
              <a:defRPr sz="2800" b="1" i="1">
                <a:solidFill>
                  <a:schemeClr val="tx2"/>
                </a:solidFill>
                <a:latin typeface="Times New Roman" pitchFamily="18" charset="0"/>
              </a:defRPr>
            </a:lvl9pPr>
          </a:lstStyle>
          <a:p>
            <a:pPr eaLnBrk="1" hangingPunct="1"/>
            <a:r>
              <a:rPr lang="en-US" sz="1800" i="0" dirty="0">
                <a:solidFill>
                  <a:srgbClr val="0606BA"/>
                </a:solidFill>
                <a:latin typeface="Constantia" pitchFamily="18" charset="0"/>
              </a:rPr>
              <a:t>Blue band</a:t>
            </a:r>
            <a:r>
              <a:rPr lang="en-US" sz="1800" b="0" i="0" dirty="0">
                <a:solidFill>
                  <a:srgbClr val="000000"/>
                </a:solidFill>
                <a:latin typeface="Constantia" pitchFamily="18" charset="0"/>
              </a:rPr>
              <a:t>: model (fitting) uncertainties </a:t>
            </a:r>
          </a:p>
          <a:p>
            <a:pPr eaLnBrk="1" hangingPunct="1"/>
            <a:r>
              <a:rPr lang="en-US" sz="1800" i="0" dirty="0">
                <a:solidFill>
                  <a:srgbClr val="FF0000"/>
                </a:solidFill>
                <a:latin typeface="Constantia" pitchFamily="18" charset="0"/>
              </a:rPr>
              <a:t>Red band</a:t>
            </a:r>
            <a:r>
              <a:rPr lang="en-US" sz="1800" b="0" i="0" dirty="0">
                <a:solidFill>
                  <a:srgbClr val="000000"/>
                </a:solidFill>
                <a:latin typeface="Constantia" pitchFamily="18" charset="0"/>
              </a:rPr>
              <a:t>: other systematic uncertainties</a:t>
            </a:r>
          </a:p>
        </p:txBody>
      </p:sp>
      <p:sp>
        <p:nvSpPr>
          <p:cNvPr id="4" name="Slide Number Placeholder 3"/>
          <p:cNvSpPr>
            <a:spLocks noGrp="1"/>
          </p:cNvSpPr>
          <p:nvPr>
            <p:ph type="sldNum" sz="quarter" idx="12"/>
          </p:nvPr>
        </p:nvSpPr>
        <p:spPr/>
        <p:txBody>
          <a:bodyPr/>
          <a:lstStyle/>
          <a:p>
            <a:fld id="{2AD8FB44-09DD-46C6-B9FF-D20F6BE587A9}" type="slidenum">
              <a:rPr lang="zh-CN" altLang="en-US" smtClean="0"/>
              <a:pPr/>
              <a:t>8</a:t>
            </a:fld>
            <a:endParaRPr lang="zh-CN" altLang="en-US"/>
          </a:p>
        </p:txBody>
      </p:sp>
    </p:spTree>
    <p:extLst>
      <p:ext uri="{BB962C8B-B14F-4D97-AF65-F5344CB8AC3E}">
        <p14:creationId xmlns:p14="http://schemas.microsoft.com/office/powerpoint/2010/main" xmlns="" val="26124384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8" name="Group 13"/>
          <p:cNvGrpSpPr>
            <a:grpSpLocks/>
          </p:cNvGrpSpPr>
          <p:nvPr/>
        </p:nvGrpSpPr>
        <p:grpSpPr bwMode="auto">
          <a:xfrm>
            <a:off x="4143372" y="785794"/>
            <a:ext cx="5581650" cy="3666491"/>
            <a:chOff x="1676400" y="990600"/>
            <a:chExt cx="5581481" cy="3486176"/>
          </a:xfrm>
        </p:grpSpPr>
        <p:pic>
          <p:nvPicPr>
            <p:cNvPr id="31756" name="Picture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676400" y="990600"/>
              <a:ext cx="5581481" cy="3169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57" name="Rectangle 8"/>
            <p:cNvSpPr>
              <a:spLocks noChangeArrowheads="1"/>
            </p:cNvSpPr>
            <p:nvPr/>
          </p:nvSpPr>
          <p:spPr bwMode="auto">
            <a:xfrm>
              <a:off x="3105117" y="3979288"/>
              <a:ext cx="3262202" cy="497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400" i="1" dirty="0">
                  <a:solidFill>
                    <a:srgbClr val="00B050"/>
                  </a:solidFill>
                </a:rPr>
                <a:t>Huang, et. al. (Hall A </a:t>
              </a:r>
              <a:r>
                <a:rPr lang="en-US" altLang="zh-CN" sz="1400" i="1" dirty="0" smtClean="0">
                  <a:solidFill>
                    <a:srgbClr val="00B050"/>
                  </a:solidFill>
                </a:rPr>
                <a:t>Collaboration) </a:t>
              </a:r>
            </a:p>
            <a:p>
              <a:pPr>
                <a:spcBef>
                  <a:spcPct val="0"/>
                </a:spcBef>
                <a:buFontTx/>
                <a:buNone/>
              </a:pPr>
              <a:r>
                <a:rPr lang="en-US" altLang="zh-CN" sz="1400" b="1" i="1" dirty="0" smtClean="0">
                  <a:solidFill>
                    <a:srgbClr val="00B050"/>
                  </a:solidFill>
                </a:rPr>
                <a:t>    PRL</a:t>
              </a:r>
              <a:r>
                <a:rPr lang="en-US" altLang="zh-CN" sz="1400" b="1" i="1" dirty="0">
                  <a:solidFill>
                    <a:srgbClr val="00B050"/>
                  </a:solidFill>
                </a:rPr>
                <a:t>. 108, 052001 (2012)</a:t>
              </a:r>
            </a:p>
          </p:txBody>
        </p:sp>
      </p:grpSp>
      <p:sp>
        <p:nvSpPr>
          <p:cNvPr id="9" name="内容占位符 1"/>
          <p:cNvSpPr txBox="1">
            <a:spLocks/>
          </p:cNvSpPr>
          <p:nvPr/>
        </p:nvSpPr>
        <p:spPr>
          <a:xfrm>
            <a:off x="0" y="857232"/>
            <a:ext cx="4429156" cy="2571768"/>
          </a:xfrm>
          <a:prstGeom prst="rect">
            <a:avLst/>
          </a:prstGeom>
        </p:spPr>
        <p:txBody>
          <a:bodyPr>
            <a:noAutofit/>
          </a:bodyPr>
          <a:lstStyle/>
          <a:p>
            <a:pPr marL="365760" indent="-256032">
              <a:spcBef>
                <a:spcPts val="400"/>
              </a:spcBef>
              <a:buClr>
                <a:schemeClr val="accent1"/>
              </a:buClr>
              <a:buSzPct val="68000"/>
              <a:buFont typeface="Wingdings" pitchFamily="2" charset="2"/>
              <a:buChar char="u"/>
              <a:defRPr/>
            </a:pPr>
            <a:r>
              <a:rPr lang="en-US" altLang="zh-CN" sz="1600" b="1" dirty="0" smtClean="0">
                <a:latin typeface="Comic Sans MS" pitchFamily="66" charset="0"/>
              </a:rPr>
              <a:t>Worm-Gear </a:t>
            </a:r>
            <a:r>
              <a:rPr lang="en-US" altLang="zh-CN" sz="1600" b="1" i="1" dirty="0" smtClean="0">
                <a:latin typeface="Comic Sans MS" pitchFamily="66" charset="0"/>
              </a:rPr>
              <a:t>g</a:t>
            </a:r>
            <a:r>
              <a:rPr lang="en-US" altLang="zh-CN" sz="1600" b="1" baseline="-25000" dirty="0" smtClean="0">
                <a:latin typeface="Comic Sans MS" pitchFamily="66" charset="0"/>
              </a:rPr>
              <a:t>1T</a:t>
            </a:r>
            <a:r>
              <a:rPr lang="en-US" altLang="zh-CN" sz="1600" b="1" baseline="30000" dirty="0" smtClean="0">
                <a:latin typeface="Comic Sans MS" pitchFamily="66" charset="0"/>
                <a:sym typeface="Symbol" pitchFamily="18" charset="2"/>
              </a:rPr>
              <a:t> </a:t>
            </a:r>
            <a:r>
              <a:rPr lang="en-US" sz="1600" dirty="0" smtClean="0">
                <a:latin typeface="Comic Sans MS" pitchFamily="66" charset="0"/>
              </a:rPr>
              <a:t>Access: </a:t>
            </a:r>
            <a:r>
              <a:rPr lang="en-US" sz="1600" dirty="0">
                <a:latin typeface="Comic Sans MS" pitchFamily="66" charset="0"/>
              </a:rPr>
              <a:t/>
            </a:r>
            <a:br>
              <a:rPr lang="en-US" sz="1600" dirty="0">
                <a:latin typeface="Comic Sans MS" pitchFamily="66" charset="0"/>
              </a:rPr>
            </a:br>
            <a:endParaRPr lang="en-US" sz="1600" dirty="0" smtClean="0">
              <a:latin typeface="Comic Sans MS" pitchFamily="66" charset="0"/>
            </a:endParaRPr>
          </a:p>
          <a:p>
            <a:pPr marL="365760" indent="-256032">
              <a:spcBef>
                <a:spcPts val="400"/>
              </a:spcBef>
              <a:buClr>
                <a:schemeClr val="accent1"/>
              </a:buClr>
              <a:buSzPct val="68000"/>
              <a:buFont typeface="Wingdings" pitchFamily="2" charset="2"/>
              <a:buChar char="u"/>
              <a:defRPr/>
            </a:pPr>
            <a:endParaRPr lang="en-US" sz="1600" dirty="0">
              <a:latin typeface="Comic Sans MS" pitchFamily="66" charset="0"/>
            </a:endParaRPr>
          </a:p>
          <a:p>
            <a:pPr marL="109728" eaLnBrk="1" fontAlgn="auto" hangingPunct="1">
              <a:spcBef>
                <a:spcPts val="400"/>
              </a:spcBef>
              <a:spcAft>
                <a:spcPts val="0"/>
              </a:spcAft>
              <a:buClr>
                <a:schemeClr val="accent1"/>
              </a:buClr>
              <a:buSzPct val="68000"/>
              <a:defRPr/>
            </a:pPr>
            <a:endParaRPr lang="en-US" sz="1600" dirty="0" smtClean="0">
              <a:latin typeface="Comic Sans MS" pitchFamily="66" charset="0"/>
            </a:endParaRPr>
          </a:p>
          <a:p>
            <a:pPr marL="109728" eaLnBrk="1" fontAlgn="auto" hangingPunct="1">
              <a:spcBef>
                <a:spcPts val="400"/>
              </a:spcBef>
              <a:spcAft>
                <a:spcPts val="0"/>
              </a:spcAft>
              <a:buClr>
                <a:schemeClr val="accent1"/>
              </a:buClr>
              <a:buSzPct val="68000"/>
              <a:defRPr/>
            </a:pPr>
            <a:endParaRPr lang="en-US" sz="1600" dirty="0" smtClean="0">
              <a:latin typeface="Comic Sans MS" pitchFamily="66" charset="0"/>
            </a:endParaRPr>
          </a:p>
          <a:p>
            <a:pPr marL="365760" indent="-256032" eaLnBrk="1" fontAlgn="auto" hangingPunct="1">
              <a:spcBef>
                <a:spcPts val="400"/>
              </a:spcBef>
              <a:spcAft>
                <a:spcPts val="0"/>
              </a:spcAft>
              <a:buClr>
                <a:schemeClr val="accent1"/>
              </a:buClr>
              <a:buSzPct val="68000"/>
              <a:buFont typeface="Wingdings 3"/>
              <a:buChar char=""/>
              <a:defRPr/>
            </a:pPr>
            <a:r>
              <a:rPr lang="en-US" sz="1600" dirty="0" smtClean="0">
                <a:latin typeface="Comic Sans MS" pitchFamily="66" charset="0"/>
              </a:rPr>
              <a:t>Dominated </a:t>
            </a:r>
            <a:r>
              <a:rPr lang="en-US" sz="1600" dirty="0">
                <a:latin typeface="Comic Sans MS" pitchFamily="66" charset="0"/>
              </a:rPr>
              <a:t>by real part of</a:t>
            </a:r>
            <a:r>
              <a:rPr lang="en-US" sz="1600" dirty="0">
                <a:solidFill>
                  <a:schemeClr val="accent1">
                    <a:lumMod val="75000"/>
                  </a:schemeClr>
                </a:solidFill>
                <a:latin typeface="Comic Sans MS" pitchFamily="66" charset="0"/>
              </a:rPr>
              <a:t> </a:t>
            </a:r>
            <a:r>
              <a:rPr lang="en-US" sz="1600" dirty="0" smtClean="0">
                <a:latin typeface="Comic Sans MS" pitchFamily="66" charset="0"/>
              </a:rPr>
              <a:t>interference </a:t>
            </a:r>
            <a:r>
              <a:rPr lang="en-US" sz="1600" dirty="0">
                <a:latin typeface="Comic Sans MS" pitchFamily="66" charset="0"/>
              </a:rPr>
              <a:t>between </a:t>
            </a:r>
            <a:r>
              <a:rPr lang="en-US" sz="1600" dirty="0">
                <a:solidFill>
                  <a:schemeClr val="accent1">
                    <a:lumMod val="75000"/>
                  </a:schemeClr>
                </a:solidFill>
                <a:latin typeface="Comic Sans MS" pitchFamily="66" charset="0"/>
              </a:rPr>
              <a:t/>
            </a:r>
            <a:br>
              <a:rPr lang="en-US" sz="1600" dirty="0">
                <a:solidFill>
                  <a:schemeClr val="accent1">
                    <a:lumMod val="75000"/>
                  </a:schemeClr>
                </a:solidFill>
                <a:latin typeface="Comic Sans MS" pitchFamily="66" charset="0"/>
              </a:rPr>
            </a:br>
            <a:r>
              <a:rPr lang="en-US" sz="1600" dirty="0" smtClean="0">
                <a:solidFill>
                  <a:schemeClr val="accent1">
                    <a:lumMod val="75000"/>
                  </a:schemeClr>
                </a:solidFill>
                <a:latin typeface="Comic Sans MS" pitchFamily="66" charset="0"/>
              </a:rPr>
              <a:t>        </a:t>
            </a:r>
            <a:r>
              <a:rPr lang="en-US" sz="1600" dirty="0" smtClean="0">
                <a:solidFill>
                  <a:srgbClr val="0070C0"/>
                </a:solidFill>
                <a:latin typeface="Comic Sans MS" pitchFamily="66" charset="0"/>
              </a:rPr>
              <a:t>L=0 </a:t>
            </a:r>
            <a:r>
              <a:rPr lang="en-US" sz="1600" dirty="0">
                <a:solidFill>
                  <a:srgbClr val="0070C0"/>
                </a:solidFill>
                <a:latin typeface="Comic Sans MS" pitchFamily="66" charset="0"/>
              </a:rPr>
              <a:t>(S) and L=1 (P) states</a:t>
            </a:r>
          </a:p>
          <a:p>
            <a:pPr marL="736092" lvl="1" indent="-342900" eaLnBrk="1" fontAlgn="auto" hangingPunct="1">
              <a:spcBef>
                <a:spcPts val="324"/>
              </a:spcBef>
              <a:spcAft>
                <a:spcPts val="0"/>
              </a:spcAft>
              <a:buClr>
                <a:schemeClr val="accent1"/>
              </a:buClr>
              <a:defRPr/>
            </a:pPr>
            <a:r>
              <a:rPr lang="en-US" sz="1600" dirty="0" smtClean="0">
                <a:latin typeface="Comic Sans MS" pitchFamily="66" charset="0"/>
              </a:rPr>
              <a:t>Imaginary </a:t>
            </a:r>
            <a:r>
              <a:rPr lang="en-US" sz="1600" dirty="0">
                <a:latin typeface="Comic Sans MS" pitchFamily="66" charset="0"/>
              </a:rPr>
              <a:t>part -&gt; Sivers effect</a:t>
            </a:r>
          </a:p>
          <a:p>
            <a:pPr marL="365760" indent="-256032" eaLnBrk="1" fontAlgn="auto" hangingPunct="1">
              <a:spcBef>
                <a:spcPts val="400"/>
              </a:spcBef>
              <a:spcAft>
                <a:spcPts val="0"/>
              </a:spcAft>
              <a:buClr>
                <a:schemeClr val="accent1"/>
              </a:buClr>
              <a:buSzPct val="68000"/>
              <a:buFont typeface="Wingdings 3"/>
              <a:buChar char=""/>
              <a:defRPr/>
            </a:pPr>
            <a:r>
              <a:rPr lang="en-US" sz="1400" dirty="0" smtClean="0">
                <a:solidFill>
                  <a:srgbClr val="00B050"/>
                </a:solidFill>
                <a:latin typeface="Comic Sans MS" pitchFamily="66" charset="0"/>
              </a:rPr>
              <a:t>(Measured </a:t>
            </a:r>
            <a:r>
              <a:rPr lang="en-US" sz="1400" dirty="0">
                <a:solidFill>
                  <a:srgbClr val="00B050"/>
                </a:solidFill>
                <a:latin typeface="Comic Sans MS" pitchFamily="66" charset="0"/>
              </a:rPr>
              <a:t>by COMPASS and HERMES on p and D </a:t>
            </a:r>
            <a:r>
              <a:rPr lang="en-US" sz="1400" dirty="0" smtClean="0">
                <a:solidFill>
                  <a:srgbClr val="00B050"/>
                </a:solidFill>
                <a:latin typeface="Comic Sans MS" pitchFamily="66" charset="0"/>
              </a:rPr>
              <a:t>targets)</a:t>
            </a:r>
            <a:endParaRPr lang="en-US" sz="1400" dirty="0">
              <a:solidFill>
                <a:srgbClr val="00B050"/>
              </a:solidFill>
              <a:latin typeface="Comic Sans MS" pitchFamily="66" charset="0"/>
            </a:endParaRPr>
          </a:p>
        </p:txBody>
      </p:sp>
      <p:sp>
        <p:nvSpPr>
          <p:cNvPr id="31750" name="TextBox 10"/>
          <p:cNvSpPr txBox="1">
            <a:spLocks noChangeArrowheads="1"/>
          </p:cNvSpPr>
          <p:nvPr/>
        </p:nvSpPr>
        <p:spPr bwMode="auto">
          <a:xfrm>
            <a:off x="928662" y="1314438"/>
            <a:ext cx="80803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2000" b="1" i="1" dirty="0">
                <a:solidFill>
                  <a:srgbClr val="0070C0"/>
                </a:solidFill>
              </a:rPr>
              <a:t>g</a:t>
            </a:r>
            <a:r>
              <a:rPr lang="en-US" altLang="zh-CN" sz="2000" b="1" baseline="-25000" dirty="0">
                <a:solidFill>
                  <a:srgbClr val="0070C0"/>
                </a:solidFill>
              </a:rPr>
              <a:t>1T</a:t>
            </a:r>
            <a:r>
              <a:rPr lang="en-US" altLang="zh-CN" sz="2000" b="1" baseline="30000" dirty="0">
                <a:solidFill>
                  <a:srgbClr val="FF0000"/>
                </a:solidFill>
                <a:sym typeface="Symbol" pitchFamily="18" charset="2"/>
              </a:rPr>
              <a:t> </a:t>
            </a:r>
            <a:r>
              <a:rPr lang="en-US" altLang="zh-CN" sz="2000" b="1" dirty="0">
                <a:solidFill>
                  <a:srgbClr val="FF0000"/>
                </a:solidFill>
              </a:rPr>
              <a:t> </a:t>
            </a:r>
            <a:r>
              <a:rPr lang="en-US" altLang="zh-CN" sz="2000" b="1" dirty="0"/>
              <a:t>=</a:t>
            </a:r>
            <a:endParaRPr lang="en-US" altLang="zh-CN" sz="2000" dirty="0"/>
          </a:p>
        </p:txBody>
      </p:sp>
      <p:pic>
        <p:nvPicPr>
          <p:cNvPr id="31751" name="Picture 8"/>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038325" y="1225538"/>
            <a:ext cx="1292225" cy="48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Content Placeholder 1"/>
          <p:cNvSpPr>
            <a:spLocks noGrp="1"/>
          </p:cNvSpPr>
          <p:nvPr>
            <p:ph idx="1"/>
          </p:nvPr>
        </p:nvSpPr>
        <p:spPr>
          <a:xfrm>
            <a:off x="485804" y="4387848"/>
            <a:ext cx="8229600" cy="1970110"/>
          </a:xfrm>
        </p:spPr>
        <p:txBody>
          <a:bodyPr>
            <a:normAutofit/>
          </a:bodyPr>
          <a:lstStyle/>
          <a:p>
            <a:pPr>
              <a:defRPr/>
            </a:pPr>
            <a:r>
              <a:rPr lang="en-US" sz="1600" dirty="0" smtClean="0">
                <a:solidFill>
                  <a:srgbClr val="0070C0"/>
                </a:solidFill>
                <a:latin typeface="Comic Sans MS" pitchFamily="66" charset="0"/>
              </a:rPr>
              <a:t>E06-010 - First data </a:t>
            </a:r>
            <a:r>
              <a:rPr lang="en-US" sz="1600" dirty="0" smtClean="0">
                <a:latin typeface="Comic Sans MS" pitchFamily="66" charset="0"/>
              </a:rPr>
              <a:t>on effectively neutron target</a:t>
            </a:r>
            <a:endParaRPr lang="en-US" sz="1600" dirty="0" smtClean="0">
              <a:solidFill>
                <a:schemeClr val="accent1"/>
              </a:solidFill>
              <a:latin typeface="Comic Sans MS" pitchFamily="66" charset="0"/>
            </a:endParaRPr>
          </a:p>
          <a:p>
            <a:pPr>
              <a:defRPr/>
            </a:pPr>
            <a:r>
              <a:rPr lang="en-US" sz="1600" dirty="0" smtClean="0">
                <a:solidFill>
                  <a:srgbClr val="0070C0"/>
                </a:solidFill>
                <a:latin typeface="Comic Sans MS" pitchFamily="66" charset="0"/>
              </a:rPr>
              <a:t>Consistent </a:t>
            </a:r>
            <a:r>
              <a:rPr lang="en-US" sz="1600" dirty="0" smtClean="0">
                <a:latin typeface="Comic Sans MS" pitchFamily="66" charset="0"/>
              </a:rPr>
              <a:t>with models in </a:t>
            </a:r>
            <a:r>
              <a:rPr lang="en-US" sz="1600" dirty="0" smtClean="0">
                <a:solidFill>
                  <a:srgbClr val="0070C0"/>
                </a:solidFill>
                <a:latin typeface="Comic Sans MS" pitchFamily="66" charset="0"/>
              </a:rPr>
              <a:t>signs</a:t>
            </a:r>
          </a:p>
          <a:p>
            <a:pPr>
              <a:defRPr/>
            </a:pPr>
            <a:r>
              <a:rPr lang="en-US" sz="1600" dirty="0" smtClean="0">
                <a:solidFill>
                  <a:srgbClr val="0070C0"/>
                </a:solidFill>
                <a:latin typeface="Comic Sans MS" pitchFamily="66" charset="0"/>
              </a:rPr>
              <a:t>Suggest larger asymmetry</a:t>
            </a:r>
            <a:r>
              <a:rPr lang="en-US" sz="1600" dirty="0" smtClean="0">
                <a:latin typeface="Comic Sans MS" pitchFamily="66" charset="0"/>
              </a:rPr>
              <a:t>, possible interpretations:</a:t>
            </a:r>
          </a:p>
          <a:p>
            <a:pPr lvl="1">
              <a:defRPr/>
            </a:pPr>
            <a:r>
              <a:rPr lang="en-US" sz="1600" dirty="0" smtClean="0">
                <a:latin typeface="Comic Sans MS" pitchFamily="66" charset="0"/>
              </a:rPr>
              <a:t>Larger quark spin-orbital interference</a:t>
            </a:r>
          </a:p>
          <a:p>
            <a:pPr lvl="1">
              <a:defRPr/>
            </a:pPr>
            <a:r>
              <a:rPr lang="en-US" sz="1600" dirty="0" smtClean="0">
                <a:latin typeface="Comic Sans MS" pitchFamily="66" charset="0"/>
              </a:rPr>
              <a:t>different P</a:t>
            </a:r>
            <a:r>
              <a:rPr lang="en-US" sz="1600" baseline="-25000" dirty="0" smtClean="0">
                <a:latin typeface="Comic Sans MS" pitchFamily="66" charset="0"/>
              </a:rPr>
              <a:t>T</a:t>
            </a:r>
            <a:r>
              <a:rPr lang="en-US" sz="1600" dirty="0" smtClean="0">
                <a:latin typeface="Comic Sans MS" pitchFamily="66" charset="0"/>
              </a:rPr>
              <a:t> dependence</a:t>
            </a:r>
          </a:p>
          <a:p>
            <a:pPr lvl="1">
              <a:defRPr/>
            </a:pPr>
            <a:r>
              <a:rPr lang="en-US" sz="1600" dirty="0" smtClean="0">
                <a:latin typeface="Comic Sans MS" pitchFamily="66" charset="0"/>
              </a:rPr>
              <a:t>larger subleading-twist effects</a:t>
            </a:r>
            <a:endParaRPr lang="en-US" sz="1600" dirty="0">
              <a:latin typeface="Comic Sans MS" pitchFamily="66" charset="0"/>
            </a:endParaRPr>
          </a:p>
        </p:txBody>
      </p:sp>
      <p:pic>
        <p:nvPicPr>
          <p:cNvPr id="31754" name="Picture 3"/>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786578" y="5072074"/>
            <a:ext cx="1403350" cy="1284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55" name="右箭头 1"/>
          <p:cNvSpPr>
            <a:spLocks noChangeArrowheads="1"/>
          </p:cNvSpPr>
          <p:nvPr/>
        </p:nvSpPr>
        <p:spPr bwMode="auto">
          <a:xfrm>
            <a:off x="8143900" y="5072074"/>
            <a:ext cx="650875" cy="387350"/>
          </a:xfrm>
          <a:prstGeom prst="rightArrow">
            <a:avLst>
              <a:gd name="adj1" fmla="val 50000"/>
              <a:gd name="adj2" fmla="val 50021"/>
            </a:avLst>
          </a:prstGeom>
          <a:solidFill>
            <a:srgbClr val="FF0000"/>
          </a:solidFill>
          <a:ln>
            <a:noFill/>
          </a:ln>
          <a:extLst>
            <a:ext uri="{91240B29-F687-4F45-9708-019B960494DF}">
              <a14:hiddenLine xmlns:a14="http://schemas.microsoft.com/office/drawing/2010/main" xmlns="" w="9525" algn="ctr">
                <a:solidFill>
                  <a:srgbClr val="000000"/>
                </a:solidFill>
                <a:round/>
                <a:headEnd/>
                <a:tailEnd/>
              </a14:hiddenLine>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5" name="TextBox 14"/>
          <p:cNvSpPr txBox="1"/>
          <p:nvPr/>
        </p:nvSpPr>
        <p:spPr>
          <a:xfrm>
            <a:off x="395536" y="15332"/>
            <a:ext cx="8352928" cy="754437"/>
          </a:xfrm>
          <a:prstGeom prst="rect">
            <a:avLst/>
          </a:prstGeom>
          <a:noFill/>
        </p:spPr>
        <p:txBody>
          <a:bodyPr wrap="square" rtlCol="0">
            <a:spAutoFit/>
          </a:bodyPr>
          <a:lstStyle/>
          <a:p>
            <a:pPr algn="ctr">
              <a:lnSpc>
                <a:spcPct val="150000"/>
              </a:lnSpc>
            </a:pPr>
            <a:r>
              <a:rPr lang="en-US" altLang="zh-CN" sz="3200" b="1" dirty="0" smtClean="0">
                <a:latin typeface="Arial Black" panose="020B0A04020102020204" pitchFamily="34" charset="0"/>
                <a:cs typeface="Times New Roman" pitchFamily="18" charset="0"/>
              </a:rPr>
              <a:t>TMDs with SIDIS @ Hall-A 6-GeV</a:t>
            </a:r>
            <a:endParaRPr lang="en-US" altLang="zh-CN" sz="3200" dirty="0" smtClean="0">
              <a:latin typeface="Arial Black" panose="020B0A04020102020204" pitchFamily="34" charset="0"/>
              <a:cs typeface="Times New Roman" pitchFamily="18" charset="0"/>
            </a:endParaRPr>
          </a:p>
        </p:txBody>
      </p:sp>
      <p:graphicFrame>
        <p:nvGraphicFramePr>
          <p:cNvPr id="17" name="Object 6"/>
          <p:cNvGraphicFramePr>
            <a:graphicFrameLocks noChangeAspect="1"/>
          </p:cNvGraphicFramePr>
          <p:nvPr/>
        </p:nvGraphicFramePr>
        <p:xfrm>
          <a:off x="428596" y="1785287"/>
          <a:ext cx="3611803" cy="429267"/>
        </p:xfrm>
        <a:graphic>
          <a:graphicData uri="http://schemas.openxmlformats.org/presentationml/2006/ole">
            <p:oleObj spid="_x0000_s27770" name="Equation" r:id="rId6" imgW="2070100" imgH="292100" progId="">
              <p:embed/>
            </p:oleObj>
          </a:graphicData>
        </a:graphic>
      </p:graphicFrame>
      <p:sp>
        <p:nvSpPr>
          <p:cNvPr id="4" name="Slide Number Placeholder 3"/>
          <p:cNvSpPr>
            <a:spLocks noGrp="1"/>
          </p:cNvSpPr>
          <p:nvPr>
            <p:ph type="sldNum" sz="quarter" idx="12"/>
          </p:nvPr>
        </p:nvSpPr>
        <p:spPr/>
        <p:txBody>
          <a:bodyPr/>
          <a:lstStyle/>
          <a:p>
            <a:fld id="{2AD8FB44-09DD-46C6-B9FF-D20F6BE587A9}" type="slidenum">
              <a:rPr lang="zh-CN" altLang="en-US" smtClean="0"/>
              <a:pPr/>
              <a:t>9</a:t>
            </a:fld>
            <a:endParaRPr lang="zh-CN" altLang="en-US"/>
          </a:p>
        </p:txBody>
      </p:sp>
    </p:spTree>
    <p:extLst>
      <p:ext uri="{BB962C8B-B14F-4D97-AF65-F5344CB8AC3E}">
        <p14:creationId xmlns:p14="http://schemas.microsoft.com/office/powerpoint/2010/main" xmlns="" val="42938998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自定义 3">
      <a:majorFont>
        <a:latin typeface="Lucida Console"/>
        <a:ea typeface="宋体"/>
        <a:cs typeface=""/>
      </a:majorFont>
      <a:minorFont>
        <a:latin typeface="Lucida Sans Unicode"/>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6406</TotalTime>
  <Words>3824</Words>
  <Application>Microsoft Office PowerPoint</Application>
  <PresentationFormat>全屏显示(4:3)</PresentationFormat>
  <Paragraphs>443</Paragraphs>
  <Slides>32</Slides>
  <Notes>19</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34" baseType="lpstr">
      <vt:lpstr>Office 主题</vt:lpstr>
      <vt:lpstr>Equation</vt:lpstr>
      <vt:lpstr>SoLID-SIDIS: Future Study of Transverse Spin, TMDs and more  </vt:lpstr>
      <vt:lpstr>幻灯片 2</vt:lpstr>
      <vt:lpstr>Outline</vt:lpstr>
      <vt:lpstr>Transverse Spin</vt:lpstr>
      <vt:lpstr>TMDs</vt:lpstr>
      <vt:lpstr>幻灯片 6</vt:lpstr>
      <vt:lpstr>幻灯片 7</vt:lpstr>
      <vt:lpstr>幻灯片 8</vt:lpstr>
      <vt:lpstr>幻灯片 9</vt:lpstr>
      <vt:lpstr>Precision Study of TMDs with SoLID+11 GeV </vt:lpstr>
      <vt:lpstr>幻灯片 11</vt:lpstr>
      <vt:lpstr>About SoLID</vt:lpstr>
      <vt:lpstr>幻灯片 13</vt:lpstr>
      <vt:lpstr>SoLID-SIDIS</vt:lpstr>
      <vt:lpstr>幻灯片 15</vt:lpstr>
      <vt:lpstr>Sivers Function</vt:lpstr>
      <vt:lpstr>Pretzelocity &amp; Worm-Gear</vt:lpstr>
      <vt:lpstr>Quick Summary</vt:lpstr>
      <vt:lpstr>幻灯片 19</vt:lpstr>
      <vt:lpstr>幻灯片 20</vt:lpstr>
      <vt:lpstr>GPD Study @ SoLID</vt:lpstr>
      <vt:lpstr>GPD Study @ SoLID</vt:lpstr>
      <vt:lpstr>GPD Study @ SoLID</vt:lpstr>
      <vt:lpstr>GPD Study @ SoLID</vt:lpstr>
      <vt:lpstr>Summary</vt:lpstr>
      <vt:lpstr>Backup Slides</vt:lpstr>
      <vt:lpstr>Magnet</vt:lpstr>
      <vt:lpstr>Detectors</vt:lpstr>
      <vt:lpstr>Detectors</vt:lpstr>
      <vt:lpstr>幻灯片 30</vt:lpstr>
      <vt:lpstr>Detectors</vt:lpstr>
      <vt:lpstr>Triggers&amp;DAQ</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雨林木风</dc:creator>
  <cp:lastModifiedBy>雨林木风</cp:lastModifiedBy>
  <cp:revision>798</cp:revision>
  <dcterms:created xsi:type="dcterms:W3CDTF">2014-12-01T14:42:25Z</dcterms:created>
  <dcterms:modified xsi:type="dcterms:W3CDTF">2015-04-23T17:54:43Z</dcterms:modified>
</cp:coreProperties>
</file>